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63"/>
  </p:notesMasterIdLst>
  <p:sldIdLst>
    <p:sldId id="256" r:id="rId2"/>
    <p:sldId id="258" r:id="rId3"/>
    <p:sldId id="398" r:id="rId4"/>
    <p:sldId id="338" r:id="rId5"/>
    <p:sldId id="397" r:id="rId6"/>
    <p:sldId id="260" r:id="rId7"/>
    <p:sldId id="400" r:id="rId8"/>
    <p:sldId id="401" r:id="rId9"/>
    <p:sldId id="312" r:id="rId10"/>
    <p:sldId id="402" r:id="rId11"/>
    <p:sldId id="404" r:id="rId12"/>
    <p:sldId id="405" r:id="rId13"/>
    <p:sldId id="406" r:id="rId14"/>
    <p:sldId id="313" r:id="rId15"/>
    <p:sldId id="407" r:id="rId16"/>
    <p:sldId id="424" r:id="rId17"/>
    <p:sldId id="408" r:id="rId18"/>
    <p:sldId id="423" r:id="rId19"/>
    <p:sldId id="425" r:id="rId20"/>
    <p:sldId id="420" r:id="rId21"/>
    <p:sldId id="426" r:id="rId22"/>
    <p:sldId id="427" r:id="rId23"/>
    <p:sldId id="428" r:id="rId24"/>
    <p:sldId id="421" r:id="rId25"/>
    <p:sldId id="429" r:id="rId26"/>
    <p:sldId id="430" r:id="rId27"/>
    <p:sldId id="432" r:id="rId28"/>
    <p:sldId id="433" r:id="rId29"/>
    <p:sldId id="431" r:id="rId30"/>
    <p:sldId id="434" r:id="rId31"/>
    <p:sldId id="435" r:id="rId32"/>
    <p:sldId id="436" r:id="rId33"/>
    <p:sldId id="437" r:id="rId34"/>
    <p:sldId id="438" r:id="rId35"/>
    <p:sldId id="439" r:id="rId36"/>
    <p:sldId id="440" r:id="rId37"/>
    <p:sldId id="445" r:id="rId38"/>
    <p:sldId id="446" r:id="rId39"/>
    <p:sldId id="447" r:id="rId40"/>
    <p:sldId id="448" r:id="rId41"/>
    <p:sldId id="441" r:id="rId42"/>
    <p:sldId id="442" r:id="rId43"/>
    <p:sldId id="443" r:id="rId44"/>
    <p:sldId id="444" r:id="rId45"/>
    <p:sldId id="346" r:id="rId46"/>
    <p:sldId id="378" r:id="rId47"/>
    <p:sldId id="412" r:id="rId48"/>
    <p:sldId id="410" r:id="rId49"/>
    <p:sldId id="411" r:id="rId50"/>
    <p:sldId id="409" r:id="rId51"/>
    <p:sldId id="413" r:id="rId52"/>
    <p:sldId id="414" r:id="rId53"/>
    <p:sldId id="417" r:id="rId54"/>
    <p:sldId id="416" r:id="rId55"/>
    <p:sldId id="415" r:id="rId56"/>
    <p:sldId id="418" r:id="rId57"/>
    <p:sldId id="419" r:id="rId58"/>
    <p:sldId id="379" r:id="rId59"/>
    <p:sldId id="334" r:id="rId60"/>
    <p:sldId id="382" r:id="rId61"/>
    <p:sldId id="399"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8A6305-C3D5-4C26-A9E0-0A624E0352BE}">
  <a:tblStyle styleId="{508A6305-C3D5-4C26-A9E0-0A624E035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42" autoAdjust="0"/>
  </p:normalViewPr>
  <p:slideViewPr>
    <p:cSldViewPr snapToGrid="0">
      <p:cViewPr varScale="1">
        <p:scale>
          <a:sx n="94" d="100"/>
          <a:sy n="94" d="100"/>
        </p:scale>
        <p:origin x="10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878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4871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995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7000"/>
              </a:lnSpc>
              <a:spcBef>
                <a:spcPts val="0"/>
              </a:spcBef>
              <a:spcAft>
                <a:spcPts val="800"/>
              </a:spcAft>
              <a:buFont typeface="Symbol" panose="05050102010706020507" pitchFamily="18" charset="2"/>
              <a:buNone/>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2126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44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78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14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599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742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73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29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21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2624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341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350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8004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9474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5373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273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428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293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823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7895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1352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1159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167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3857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496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4604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572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9055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062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هو معيار رسومي لنمذجة العمليات ضمن مخططات </a:t>
            </a:r>
            <a:r>
              <a:rPr lang="en-US" dirty="0"/>
              <a:t>(flowcharts)</a:t>
            </a:r>
            <a:endParaRPr dirty="0"/>
          </a:p>
        </p:txBody>
      </p:sp>
    </p:spTree>
    <p:extLst>
      <p:ext uri="{BB962C8B-B14F-4D97-AF65-F5344CB8AC3E}">
        <p14:creationId xmlns:p14="http://schemas.microsoft.com/office/powerpoint/2010/main" val="904949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463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9033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440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750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94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525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771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946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583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SY" dirty="0"/>
              <a:t>هدف المشروع هو (إيجاد منهجية واستثمارها ضمن تطبيق) لتحويل التوصيف النصي للعمليات بطريقة مأتمتة لمخططات </a:t>
            </a:r>
            <a:r>
              <a:rPr lang="en-US" dirty="0"/>
              <a:t>BPMN</a:t>
            </a:r>
            <a:r>
              <a:rPr lang="ar-SY" dirty="0"/>
              <a:t>.</a:t>
            </a:r>
            <a:endParaRPr dirty="0"/>
          </a:p>
        </p:txBody>
      </p:sp>
    </p:spTree>
    <p:extLst>
      <p:ext uri="{BB962C8B-B14F-4D97-AF65-F5344CB8AC3E}">
        <p14:creationId xmlns:p14="http://schemas.microsoft.com/office/powerpoint/2010/main" val="3007972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02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262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40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1199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455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961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7548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0661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819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389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6825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348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ar-SY" sz="1100" dirty="0">
                <a:latin typeface="Dubai" panose="020B0503030403030204" pitchFamily="34" charset="-78"/>
                <a:cs typeface="Dubai" panose="020B0503030403030204" pitchFamily="34" charset="-78"/>
              </a:rPr>
              <a:t>هي شبكات عصبونية كبيرة، تستخدم المحولات </a:t>
            </a:r>
            <a:r>
              <a:rPr lang="en-US" sz="1100" dirty="0">
                <a:latin typeface="Dubai" panose="020B0503030403030204" pitchFamily="34" charset="-78"/>
                <a:cs typeface="Dubai" panose="020B0503030403030204" pitchFamily="34" charset="-78"/>
              </a:rPr>
              <a:t>(Transformers)</a:t>
            </a:r>
            <a:r>
              <a:rPr lang="ar-SY" sz="1100" dirty="0">
                <a:latin typeface="Dubai" panose="020B0503030403030204" pitchFamily="34" charset="-78"/>
                <a:cs typeface="Dubai" panose="020B0503030403030204" pitchFamily="34" charset="-78"/>
              </a:rPr>
              <a:t> لتوليد سلاسل من النصوص. </a:t>
            </a:r>
            <a:r>
              <a:rPr lang="ar-SY" dirty="0"/>
              <a:t>شكلت نقلة نوعية في التطبيقات التي تتطلب معالجة النصوص </a:t>
            </a:r>
            <a:r>
              <a:rPr lang="en-US" dirty="0"/>
              <a:t>NLP</a:t>
            </a:r>
            <a:r>
              <a:rPr lang="ar-SY" dirty="0"/>
              <a:t>.</a:t>
            </a:r>
            <a:endParaRPr dirty="0"/>
          </a:p>
        </p:txBody>
      </p:sp>
    </p:spTree>
    <p:extLst>
      <p:ext uri="{BB962C8B-B14F-4D97-AF65-F5344CB8AC3E}">
        <p14:creationId xmlns:p14="http://schemas.microsoft.com/office/powerpoint/2010/main" val="2580082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7597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1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100" kern="100" dirty="0">
                <a:effectLst/>
                <a:latin typeface="Dubai" panose="020B0503030403030204" pitchFamily="34" charset="-78"/>
                <a:ea typeface="Calibri" panose="020F0502020204030204" pitchFamily="34" charset="0"/>
                <a:cs typeface="Dubai" panose="020B0503030403030204" pitchFamily="34" charset="-78"/>
              </a:rPr>
              <a:t>(LLMs)</a:t>
            </a:r>
            <a:r>
              <a:rPr lang="ar-SY" sz="1100" kern="100" dirty="0">
                <a:effectLst/>
                <a:latin typeface="Dubai" panose="020B0503030403030204" pitchFamily="34" charset="-78"/>
                <a:ea typeface="Calibri" panose="020F0502020204030204" pitchFamily="34" charset="0"/>
                <a:cs typeface="Dubai" panose="020B0503030403030204" pitchFamily="34" charset="-78"/>
              </a:rPr>
              <a:t> لحل المسألة هذا هو نطاق المشروع إذ أصبحت الطرق التقليدية باسخدام معالجات </a:t>
            </a:r>
            <a:r>
              <a:rPr lang="en-US" sz="1100" kern="100" dirty="0">
                <a:effectLst/>
                <a:latin typeface="Dubai" panose="020B0503030403030204" pitchFamily="34" charset="-78"/>
                <a:ea typeface="Calibri" panose="020F0502020204030204" pitchFamily="34" charset="0"/>
                <a:cs typeface="Dubai" panose="020B0503030403030204" pitchFamily="34" charset="-78"/>
              </a:rPr>
              <a:t>NLP</a:t>
            </a:r>
            <a:r>
              <a:rPr lang="ar-SY" sz="1100" kern="100" dirty="0">
                <a:effectLst/>
                <a:latin typeface="Dubai" panose="020B0503030403030204" pitchFamily="34" charset="-78"/>
                <a:ea typeface="Calibri" panose="020F0502020204030204" pitchFamily="34" charset="0"/>
                <a:cs typeface="Dubai" panose="020B0503030403030204" pitchFamily="34" charset="-78"/>
              </a:rPr>
              <a:t> </a:t>
            </a:r>
            <a:r>
              <a:rPr lang="ar-SY" sz="1100" kern="0" dirty="0">
                <a:effectLst/>
                <a:latin typeface="Arial"/>
                <a:ea typeface="Calibri" panose="020F0502020204030204" pitchFamily="34" charset="0"/>
                <a:cs typeface="Arial"/>
              </a:rPr>
              <a:t>غير مجدية خصوصا بسبب افتقارها للسياق.</a:t>
            </a:r>
            <a:endParaRPr lang="ar-SY" sz="1100" kern="100" dirty="0">
              <a:effectLst/>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pPr>
            <a:endParaRPr lang="en-US" sz="1100" kern="100" dirty="0">
              <a:effectLst/>
              <a:latin typeface="Dubai" panose="020B0503030403030204" pitchFamily="34" charset="-78"/>
              <a:ea typeface="Calibri" panose="020F0502020204030204" pitchFamily="34" charset="0"/>
              <a:cs typeface="Dubai" panose="020B0503030403030204" pitchFamily="34" charset="-78"/>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8049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0" name="Google Shape;140;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7000">
                <a:solidFill>
                  <a:srgbClr val="4A8CFF"/>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3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3" r:id="rId5"/>
    <p:sldLayoutId id="2147483669" r:id="rId6"/>
    <p:sldLayoutId id="2147483671" r:id="rId7"/>
    <p:sldLayoutId id="2147483676"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pic>
        <p:nvPicPr>
          <p:cNvPr id="4" name="Picture 3">
            <a:extLst>
              <a:ext uri="{FF2B5EF4-FFF2-40B4-BE49-F238E27FC236}">
                <a16:creationId xmlns:a16="http://schemas.microsoft.com/office/drawing/2014/main" id="{190D6191-A6D3-8D49-E1FB-CFFA6203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06988" cy="1406988"/>
          </a:xfrm>
          <a:prstGeom prst="rect">
            <a:avLst/>
          </a:prstGeom>
        </p:spPr>
      </p:pic>
      <p:sp>
        <p:nvSpPr>
          <p:cNvPr id="5" name="TextBox 4">
            <a:extLst>
              <a:ext uri="{FF2B5EF4-FFF2-40B4-BE49-F238E27FC236}">
                <a16:creationId xmlns:a16="http://schemas.microsoft.com/office/drawing/2014/main" id="{07ABAA6B-480A-CC52-B0C8-0F8057FEAC30}"/>
              </a:ext>
            </a:extLst>
          </p:cNvPr>
          <p:cNvSpPr txBox="1"/>
          <p:nvPr/>
        </p:nvSpPr>
        <p:spPr>
          <a:xfrm>
            <a:off x="5923410" y="317472"/>
            <a:ext cx="3220590" cy="784830"/>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الجمهورية العربية السورية</a:t>
            </a:r>
          </a:p>
          <a:p>
            <a:pPr algn="ctr"/>
            <a:r>
              <a:rPr lang="ar-SY" sz="1500" dirty="0">
                <a:latin typeface="Dubai" panose="020B0503030403030204" pitchFamily="34" charset="-78"/>
                <a:cs typeface="Dubai" panose="020B0503030403030204" pitchFamily="34" charset="-78"/>
              </a:rPr>
              <a:t>المعهد العالي للعلوم التطبيقية والتكنولوجيا</a:t>
            </a:r>
          </a:p>
          <a:p>
            <a:pPr algn="ctr"/>
            <a:r>
              <a:rPr lang="ar-SY" sz="1500" dirty="0">
                <a:latin typeface="Dubai" panose="020B0503030403030204" pitchFamily="34" charset="-78"/>
                <a:cs typeface="Dubai" panose="020B0503030403030204" pitchFamily="34" charset="-78"/>
              </a:rPr>
              <a:t>قسم المعلوماتيّة</a:t>
            </a:r>
            <a:endParaRPr lang="en-US" sz="1500" dirty="0">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AE3AEE33-C42E-4CE5-6892-B003E3F132CA}"/>
              </a:ext>
            </a:extLst>
          </p:cNvPr>
          <p:cNvSpPr txBox="1"/>
          <p:nvPr/>
        </p:nvSpPr>
        <p:spPr>
          <a:xfrm>
            <a:off x="1264222" y="1522784"/>
            <a:ext cx="6786966" cy="1384995"/>
          </a:xfrm>
          <a:prstGeom prst="rect">
            <a:avLst/>
          </a:prstGeom>
          <a:noFill/>
        </p:spPr>
        <p:txBody>
          <a:bodyPr wrap="square" rtlCol="0">
            <a:spAutoFit/>
          </a:bodyPr>
          <a:lstStyle/>
          <a:p>
            <a:pPr algn="ctr"/>
            <a:r>
              <a:rPr lang="ar-SY" sz="1800" dirty="0">
                <a:latin typeface="Dubai" panose="020B0503030403030204" pitchFamily="34" charset="-78"/>
                <a:cs typeface="Dubai" panose="020B0503030403030204" pitchFamily="34" charset="-78"/>
              </a:rPr>
              <a:t>مشروع تخرّج باختصاص البرمجيات والذكاء الصنعي بعنوان:</a:t>
            </a:r>
          </a:p>
          <a:p>
            <a:pPr algn="ctr"/>
            <a:endParaRPr lang="en-US" sz="4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marL="457200" marR="457200" algn="ctr" rtl="1">
              <a:spcBef>
                <a:spcPts val="0"/>
              </a:spcBef>
              <a:spcAft>
                <a:spcPts val="0"/>
              </a:spcAft>
            </a:pPr>
            <a:r>
              <a:rPr lang="ar-SY" sz="2500" dirty="0">
                <a:effectLst/>
                <a:latin typeface="Dubai" panose="020B0503030403030204" pitchFamily="34" charset="-78"/>
                <a:ea typeface="Times New Roman" panose="02020603050405020304" pitchFamily="18" charset="0"/>
                <a:cs typeface="Dubai" panose="020B0503030403030204" pitchFamily="34" charset="-78"/>
              </a:rPr>
              <a:t>توليد مخططات </a:t>
            </a:r>
            <a:r>
              <a:rPr lang="en-US" sz="2500" dirty="0">
                <a:effectLst/>
                <a:latin typeface="Dubai" panose="020B0503030403030204" pitchFamily="34" charset="-78"/>
                <a:ea typeface="Times New Roman" panose="02020603050405020304" pitchFamily="18" charset="0"/>
                <a:cs typeface="Dubai" panose="020B0503030403030204" pitchFamily="34" charset="-78"/>
              </a:rPr>
              <a:t>BPMN</a:t>
            </a:r>
            <a:r>
              <a:rPr lang="ar-SY" sz="2500" dirty="0">
                <a:effectLst/>
                <a:latin typeface="Dubai" panose="020B0503030403030204" pitchFamily="34" charset="-78"/>
                <a:ea typeface="Times New Roman" panose="02020603050405020304" pitchFamily="18" charset="0"/>
                <a:cs typeface="Dubai" panose="020B0503030403030204" pitchFamily="34" charset="-78"/>
              </a:rPr>
              <a:t> إنطلاقاً من التوصيف النصي للعمليات باستخدام نماذج اللغات الكبيرة</a:t>
            </a:r>
            <a:endParaRPr lang="en-US" sz="2500" dirty="0">
              <a:effectLst/>
              <a:latin typeface="Dubai" panose="020B0503030403030204" pitchFamily="34" charset="-78"/>
              <a:ea typeface="Times New Roman" panose="02020603050405020304" pitchFamily="18" charset="0"/>
              <a:cs typeface="Dubai" panose="020B0503030403030204" pitchFamily="34" charset="-78"/>
            </a:endParaRPr>
          </a:p>
        </p:txBody>
      </p:sp>
      <p:sp>
        <p:nvSpPr>
          <p:cNvPr id="7" name="TextBox 6">
            <a:extLst>
              <a:ext uri="{FF2B5EF4-FFF2-40B4-BE49-F238E27FC236}">
                <a16:creationId xmlns:a16="http://schemas.microsoft.com/office/drawing/2014/main" id="{212C6391-319B-B3E5-82E9-C4D0CB8E1E39}"/>
              </a:ext>
            </a:extLst>
          </p:cNvPr>
          <p:cNvSpPr txBox="1"/>
          <p:nvPr/>
        </p:nvSpPr>
        <p:spPr>
          <a:xfrm>
            <a:off x="1016610" y="2979734"/>
            <a:ext cx="7110779" cy="1785104"/>
          </a:xfrm>
          <a:prstGeom prst="rect">
            <a:avLst/>
          </a:prstGeom>
          <a:noFill/>
        </p:spPr>
        <p:txBody>
          <a:bodyPr wrap="square" rtlCol="0">
            <a:spAutoFit/>
          </a:bodyPr>
          <a:lstStyle/>
          <a:p>
            <a:pPr algn="ctr"/>
            <a:r>
              <a:rPr lang="ar-SY" sz="2000" dirty="0">
                <a:latin typeface="Dubai" panose="020B0503030403030204" pitchFamily="34" charset="-78"/>
                <a:cs typeface="Dubai" panose="020B0503030403030204" pitchFamily="34" charset="-78"/>
              </a:rPr>
              <a:t>تقديم: </a:t>
            </a:r>
          </a:p>
          <a:p>
            <a:pPr algn="ctr"/>
            <a:r>
              <a:rPr lang="ar-SY" sz="2000" dirty="0">
                <a:latin typeface="Dubai" panose="020B0503030403030204" pitchFamily="34" charset="-78"/>
                <a:cs typeface="Dubai" panose="020B0503030403030204" pitchFamily="34" charset="-78"/>
              </a:rPr>
              <a:t>محمد التركي</a:t>
            </a:r>
            <a:endParaRPr lang="en-US" sz="2000" dirty="0">
              <a:latin typeface="Dubai" panose="020B0503030403030204" pitchFamily="34" charset="-78"/>
              <a:cs typeface="Dubai" panose="020B0503030403030204" pitchFamily="34" charset="-78"/>
            </a:endParaRPr>
          </a:p>
          <a:p>
            <a:pPr algn="ctr"/>
            <a:endParaRPr lang="ar-SY" sz="1000" dirty="0">
              <a:latin typeface="Dubai" panose="020B0503030403030204" pitchFamily="34" charset="-78"/>
              <a:cs typeface="Dubai" panose="020B0503030403030204" pitchFamily="34" charset="-78"/>
            </a:endParaRPr>
          </a:p>
          <a:p>
            <a:pPr algn="ctr"/>
            <a:r>
              <a:rPr lang="ar-SY" sz="2000" dirty="0">
                <a:latin typeface="Dubai" panose="020B0503030403030204" pitchFamily="34" charset="-78"/>
                <a:cs typeface="Dubai" panose="020B0503030403030204" pitchFamily="34" charset="-78"/>
              </a:rPr>
              <a:t>    إشراف: </a:t>
            </a:r>
          </a:p>
          <a:p>
            <a:pPr algn="ctr"/>
            <a:r>
              <a:rPr lang="ar-SY" sz="2000" dirty="0">
                <a:latin typeface="Dubai" panose="020B0503030403030204" pitchFamily="34" charset="-78"/>
                <a:cs typeface="Dubai" panose="020B0503030403030204" pitchFamily="34" charset="-78"/>
              </a:rPr>
              <a:t>د. عمر حمدون</a:t>
            </a:r>
          </a:p>
          <a:p>
            <a:pPr algn="ctr"/>
            <a:r>
              <a:rPr lang="ar-SY" sz="2000" dirty="0">
                <a:latin typeface="Dubai" panose="020B0503030403030204" pitchFamily="34" charset="-78"/>
                <a:cs typeface="Dubai" panose="020B0503030403030204" pitchFamily="34" charset="-78"/>
              </a:rPr>
              <a:t>ما.محمد بشار دسوقي</a:t>
            </a:r>
          </a:p>
        </p:txBody>
      </p:sp>
      <p:sp>
        <p:nvSpPr>
          <p:cNvPr id="8" name="TextBox 7">
            <a:extLst>
              <a:ext uri="{FF2B5EF4-FFF2-40B4-BE49-F238E27FC236}">
                <a16:creationId xmlns:a16="http://schemas.microsoft.com/office/drawing/2014/main" id="{537028A7-667E-CDEF-868A-70AB011D69B7}"/>
              </a:ext>
            </a:extLst>
          </p:cNvPr>
          <p:cNvSpPr txBox="1"/>
          <p:nvPr/>
        </p:nvSpPr>
        <p:spPr>
          <a:xfrm>
            <a:off x="-290512" y="4513628"/>
            <a:ext cx="2711980" cy="323165"/>
          </a:xfrm>
          <a:prstGeom prst="rect">
            <a:avLst/>
          </a:prstGeom>
          <a:noFill/>
        </p:spPr>
        <p:txBody>
          <a:bodyPr wrap="square" rtlCol="0">
            <a:spAutoFit/>
          </a:bodyPr>
          <a:lstStyle/>
          <a:p>
            <a:pPr algn="ctr"/>
            <a:r>
              <a:rPr lang="ar-SY" sz="1500" dirty="0">
                <a:latin typeface="Dubai" panose="020B0503030403030204" pitchFamily="34" charset="-78"/>
                <a:cs typeface="Dubai" panose="020B0503030403030204" pitchFamily="34" charset="-78"/>
              </a:rPr>
              <a:t>العام الدراسي 2024-2023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مباشر باستخدام أمر وحيد</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3837124"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992336"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1634002"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1462245"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1634002"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1462245"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6892965" y="2022187"/>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6721208" y="30354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2867569"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2774899"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5263481" y="2711218"/>
            <a:ext cx="1457727"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21FA8C-B3EF-C864-F92E-EB4342275C1B}"/>
              </a:ext>
            </a:extLst>
          </p:cNvPr>
          <p:cNvSpPr txBox="1"/>
          <p:nvPr/>
        </p:nvSpPr>
        <p:spPr>
          <a:xfrm>
            <a:off x="5210777" y="240247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24" name="TextBox 23">
            <a:extLst>
              <a:ext uri="{FF2B5EF4-FFF2-40B4-BE49-F238E27FC236}">
                <a16:creationId xmlns:a16="http://schemas.microsoft.com/office/drawing/2014/main" id="{D64B4E1F-ED03-4402-B6B4-E6679FCE9565}"/>
              </a:ext>
            </a:extLst>
          </p:cNvPr>
          <p:cNvSpPr txBox="1"/>
          <p:nvPr/>
        </p:nvSpPr>
        <p:spPr>
          <a:xfrm rot="1679611">
            <a:off x="2658772" y="187118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25" name="TextBox 24">
            <a:extLst>
              <a:ext uri="{FF2B5EF4-FFF2-40B4-BE49-F238E27FC236}">
                <a16:creationId xmlns:a16="http://schemas.microsoft.com/office/drawing/2014/main" id="{ED7FA94E-2F85-3F19-004B-6845BB42FFF6}"/>
              </a:ext>
            </a:extLst>
          </p:cNvPr>
          <p:cNvSpPr txBox="1"/>
          <p:nvPr/>
        </p:nvSpPr>
        <p:spPr>
          <a:xfrm rot="19985176">
            <a:off x="2381706" y="294049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27293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معرف مسبقاً)</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3" name="TextBox 2">
            <a:extLst>
              <a:ext uri="{FF2B5EF4-FFF2-40B4-BE49-F238E27FC236}">
                <a16:creationId xmlns:a16="http://schemas.microsoft.com/office/drawing/2014/main" id="{18CD34F9-2C24-1BAE-CE1D-972B6F3D6D45}"/>
              </a:ext>
            </a:extLst>
          </p:cNvPr>
          <p:cNvSpPr txBox="1"/>
          <p:nvPr/>
        </p:nvSpPr>
        <p:spPr>
          <a:xfrm>
            <a:off x="2881906" y="3285564"/>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11" name="Picture 10">
            <a:extLst>
              <a:ext uri="{FF2B5EF4-FFF2-40B4-BE49-F238E27FC236}">
                <a16:creationId xmlns:a16="http://schemas.microsoft.com/office/drawing/2014/main" id="{2789079B-8A1D-E97B-49A2-4093903A1875}"/>
              </a:ext>
            </a:extLst>
          </p:cNvPr>
          <p:cNvPicPr>
            <a:picLocks noChangeAspect="1"/>
          </p:cNvPicPr>
          <p:nvPr/>
        </p:nvPicPr>
        <p:blipFill>
          <a:blip r:embed="rId3"/>
          <a:stretch>
            <a:fillRect/>
          </a:stretch>
        </p:blipFill>
        <p:spPr>
          <a:xfrm>
            <a:off x="3037118" y="1799664"/>
            <a:ext cx="1314450" cy="1485900"/>
          </a:xfrm>
          <a:prstGeom prst="rect">
            <a:avLst/>
          </a:prstGeom>
        </p:spPr>
      </p:pic>
      <p:pic>
        <p:nvPicPr>
          <p:cNvPr id="14" name="Picture 13">
            <a:extLst>
              <a:ext uri="{FF2B5EF4-FFF2-40B4-BE49-F238E27FC236}">
                <a16:creationId xmlns:a16="http://schemas.microsoft.com/office/drawing/2014/main" id="{28C514E5-8ED3-2560-107D-E72B5A79F8A9}"/>
              </a:ext>
            </a:extLst>
          </p:cNvPr>
          <p:cNvPicPr>
            <a:picLocks noChangeAspect="1"/>
          </p:cNvPicPr>
          <p:nvPr/>
        </p:nvPicPr>
        <p:blipFill>
          <a:blip r:embed="rId4"/>
          <a:stretch>
            <a:fillRect/>
          </a:stretch>
        </p:blipFill>
        <p:spPr>
          <a:xfrm>
            <a:off x="678784" y="1472625"/>
            <a:ext cx="1099125" cy="1099125"/>
          </a:xfrm>
          <a:prstGeom prst="rect">
            <a:avLst/>
          </a:prstGeom>
        </p:spPr>
      </p:pic>
      <p:sp>
        <p:nvSpPr>
          <p:cNvPr id="15" name="TextBox 14">
            <a:extLst>
              <a:ext uri="{FF2B5EF4-FFF2-40B4-BE49-F238E27FC236}">
                <a16:creationId xmlns:a16="http://schemas.microsoft.com/office/drawing/2014/main" id="{0BF2C7FE-BCFB-9C7A-25BE-4B18E6E5E303}"/>
              </a:ext>
            </a:extLst>
          </p:cNvPr>
          <p:cNvSpPr txBox="1"/>
          <p:nvPr/>
        </p:nvSpPr>
        <p:spPr>
          <a:xfrm>
            <a:off x="507027" y="2502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520D2DEE-91D6-102B-357F-426C3FFCCB7A}"/>
              </a:ext>
            </a:extLst>
          </p:cNvPr>
          <p:cNvPicPr>
            <a:picLocks noChangeAspect="1"/>
          </p:cNvPicPr>
          <p:nvPr/>
        </p:nvPicPr>
        <p:blipFill>
          <a:blip r:embed="rId4"/>
          <a:stretch>
            <a:fillRect/>
          </a:stretch>
        </p:blipFill>
        <p:spPr>
          <a:xfrm>
            <a:off x="678784" y="2840759"/>
            <a:ext cx="1099125" cy="1099125"/>
          </a:xfrm>
          <a:prstGeom prst="rect">
            <a:avLst/>
          </a:prstGeom>
        </p:spPr>
      </p:pic>
      <p:sp>
        <p:nvSpPr>
          <p:cNvPr id="17" name="TextBox 16">
            <a:extLst>
              <a:ext uri="{FF2B5EF4-FFF2-40B4-BE49-F238E27FC236}">
                <a16:creationId xmlns:a16="http://schemas.microsoft.com/office/drawing/2014/main" id="{781339CC-2292-BB80-A5FA-C67A4A37E50D}"/>
              </a:ext>
            </a:extLst>
          </p:cNvPr>
          <p:cNvSpPr txBox="1"/>
          <p:nvPr/>
        </p:nvSpPr>
        <p:spPr>
          <a:xfrm>
            <a:off x="507027" y="3870339"/>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8" name="Picture 17">
            <a:extLst>
              <a:ext uri="{FF2B5EF4-FFF2-40B4-BE49-F238E27FC236}">
                <a16:creationId xmlns:a16="http://schemas.microsoft.com/office/drawing/2014/main" id="{904E251E-D53C-7FB2-4CF6-CC9AB41D5CC1}"/>
              </a:ext>
            </a:extLst>
          </p:cNvPr>
          <p:cNvPicPr>
            <a:picLocks noChangeAspect="1"/>
          </p:cNvPicPr>
          <p:nvPr/>
        </p:nvPicPr>
        <p:blipFill>
          <a:blip r:embed="rId4"/>
          <a:stretch>
            <a:fillRect/>
          </a:stretch>
        </p:blipFill>
        <p:spPr>
          <a:xfrm>
            <a:off x="7611425" y="1993434"/>
            <a:ext cx="1099125" cy="1099125"/>
          </a:xfrm>
          <a:prstGeom prst="rect">
            <a:avLst/>
          </a:prstGeom>
        </p:spPr>
      </p:pic>
      <p:sp>
        <p:nvSpPr>
          <p:cNvPr id="19" name="TextBox 18">
            <a:extLst>
              <a:ext uri="{FF2B5EF4-FFF2-40B4-BE49-F238E27FC236}">
                <a16:creationId xmlns:a16="http://schemas.microsoft.com/office/drawing/2014/main" id="{58981F61-356F-F50D-F28F-2BFC316116E7}"/>
              </a:ext>
            </a:extLst>
          </p:cNvPr>
          <p:cNvSpPr txBox="1"/>
          <p:nvPr/>
        </p:nvSpPr>
        <p:spPr>
          <a:xfrm>
            <a:off x="7439668" y="300668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المخطط بتنسيق</a:t>
            </a:r>
            <a:endParaRPr lang="en-US" sz="1600" b="1" dirty="0">
              <a:latin typeface="Dubai" panose="020B0503030403030204" pitchFamily="34" charset="-78"/>
              <a:cs typeface="Dubai" panose="020B0503030403030204" pitchFamily="34" charset="-78"/>
            </a:endParaRPr>
          </a:p>
          <a:p>
            <a:pPr algn="ctr" rtl="1"/>
            <a:r>
              <a:rPr lang="en-US" sz="1600" b="1" dirty="0">
                <a:latin typeface="Dubai" panose="020B0503030403030204" pitchFamily="34" charset="-78"/>
                <a:cs typeface="Dubai" panose="020B0503030403030204" pitchFamily="34" charset="-78"/>
              </a:rPr>
              <a:t>(Json/XML)</a:t>
            </a:r>
          </a:p>
        </p:txBody>
      </p:sp>
      <p:sp>
        <p:nvSpPr>
          <p:cNvPr id="20" name="Arrow: Right 19">
            <a:extLst>
              <a:ext uri="{FF2B5EF4-FFF2-40B4-BE49-F238E27FC236}">
                <a16:creationId xmlns:a16="http://schemas.microsoft.com/office/drawing/2014/main" id="{8A9A022A-E030-DB87-BB5F-6045A95FE5B1}"/>
              </a:ext>
            </a:extLst>
          </p:cNvPr>
          <p:cNvSpPr/>
          <p:nvPr/>
        </p:nvSpPr>
        <p:spPr>
          <a:xfrm rot="1635189">
            <a:off x="1912351" y="2207206"/>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F28D475-1C46-B8D8-F63C-4396308F26DD}"/>
              </a:ext>
            </a:extLst>
          </p:cNvPr>
          <p:cNvSpPr/>
          <p:nvPr/>
        </p:nvSpPr>
        <p:spPr>
          <a:xfrm rot="20046276">
            <a:off x="1819681" y="3195347"/>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5995392-36CA-1767-360C-CEAA6B4EA4FD}"/>
              </a:ext>
            </a:extLst>
          </p:cNvPr>
          <p:cNvSpPr/>
          <p:nvPr/>
        </p:nvSpPr>
        <p:spPr>
          <a:xfrm>
            <a:off x="4308264" y="2711218"/>
            <a:ext cx="925044"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874C0E8B-42EE-6BAE-41E0-BE0237E4C496}"/>
              </a:ext>
            </a:extLst>
          </p:cNvPr>
          <p:cNvSpPr/>
          <p:nvPr/>
        </p:nvSpPr>
        <p:spPr>
          <a:xfrm>
            <a:off x="6512300" y="2725803"/>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6AE5B7-3BB6-7586-D74F-DCF90D438E29}"/>
              </a:ext>
            </a:extLst>
          </p:cNvPr>
          <p:cNvPicPr>
            <a:picLocks noChangeAspect="1"/>
          </p:cNvPicPr>
          <p:nvPr/>
        </p:nvPicPr>
        <p:blipFill>
          <a:blip r:embed="rId4"/>
          <a:stretch>
            <a:fillRect/>
          </a:stretch>
        </p:blipFill>
        <p:spPr>
          <a:xfrm>
            <a:off x="5252072" y="1993051"/>
            <a:ext cx="1099125" cy="1099125"/>
          </a:xfrm>
          <a:prstGeom prst="rect">
            <a:avLst/>
          </a:prstGeom>
        </p:spPr>
      </p:pic>
      <p:sp>
        <p:nvSpPr>
          <p:cNvPr id="7" name="TextBox 6">
            <a:extLst>
              <a:ext uri="{FF2B5EF4-FFF2-40B4-BE49-F238E27FC236}">
                <a16:creationId xmlns:a16="http://schemas.microsoft.com/office/drawing/2014/main" id="{C6E0F372-714A-2512-6F56-6F585418E4B2}"/>
              </a:ext>
            </a:extLst>
          </p:cNvPr>
          <p:cNvSpPr txBox="1"/>
          <p:nvPr/>
        </p:nvSpPr>
        <p:spPr>
          <a:xfrm>
            <a:off x="5087436" y="3020652"/>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تنسيق معرف مسبقاً</a:t>
            </a:r>
            <a:endParaRPr lang="en-US" sz="1600" b="1" dirty="0">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D8BB7F6C-8681-8B24-4446-EF48DFF224F7}"/>
              </a:ext>
            </a:extLst>
          </p:cNvPr>
          <p:cNvSpPr txBox="1"/>
          <p:nvPr/>
        </p:nvSpPr>
        <p:spPr>
          <a:xfrm rot="1679611">
            <a:off x="1741194" y="193123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9" name="TextBox 8">
            <a:extLst>
              <a:ext uri="{FF2B5EF4-FFF2-40B4-BE49-F238E27FC236}">
                <a16:creationId xmlns:a16="http://schemas.microsoft.com/office/drawing/2014/main" id="{987855A8-80AE-68F7-EA0E-6A6CB90AE22A}"/>
              </a:ext>
            </a:extLst>
          </p:cNvPr>
          <p:cNvSpPr txBox="1"/>
          <p:nvPr/>
        </p:nvSpPr>
        <p:spPr>
          <a:xfrm rot="19910140">
            <a:off x="1409021" y="28954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sp>
        <p:nvSpPr>
          <p:cNvPr id="10" name="TextBox 9">
            <a:extLst>
              <a:ext uri="{FF2B5EF4-FFF2-40B4-BE49-F238E27FC236}">
                <a16:creationId xmlns:a16="http://schemas.microsoft.com/office/drawing/2014/main" id="{64103661-11D4-AF84-826A-016545DCABE8}"/>
              </a:ext>
            </a:extLst>
          </p:cNvPr>
          <p:cNvSpPr txBox="1"/>
          <p:nvPr/>
        </p:nvSpPr>
        <p:spPr>
          <a:xfrm>
            <a:off x="3922521" y="244336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يولد</a:t>
            </a:r>
            <a:endParaRPr lang="en-US" sz="1600" b="1"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FF475C93-F164-8360-C628-01C18EAC9337}"/>
              </a:ext>
            </a:extLst>
          </p:cNvPr>
          <p:cNvSpPr txBox="1"/>
          <p:nvPr/>
        </p:nvSpPr>
        <p:spPr>
          <a:xfrm>
            <a:off x="6287714" y="247065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834177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(تمثيل معرف مسبقاً "شكل التنسيق")</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25" name="TextBox 24">
            <a:extLst>
              <a:ext uri="{FF2B5EF4-FFF2-40B4-BE49-F238E27FC236}">
                <a16:creationId xmlns:a16="http://schemas.microsoft.com/office/drawing/2014/main" id="{5AC45621-3CEB-794A-9AFC-40E2C3FE9B88}"/>
              </a:ext>
            </a:extLst>
          </p:cNvPr>
          <p:cNvSpPr txBox="1"/>
          <p:nvPr/>
        </p:nvSpPr>
        <p:spPr>
          <a:xfrm>
            <a:off x="6433188" y="1925472"/>
            <a:ext cx="173155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المهام</a:t>
            </a:r>
            <a:r>
              <a:rPr lang="ar-SY" sz="1600" dirty="0">
                <a:latin typeface="Dubai" panose="020B0503030403030204" pitchFamily="34" charset="-78"/>
                <a:cs typeface="Dubai" panose="020B0503030403030204" pitchFamily="34" charset="-78"/>
              </a:rPr>
              <a:t>: تمثل بكلمات </a:t>
            </a:r>
            <a:endParaRPr lang="en-US" sz="1600" dirty="0">
              <a:latin typeface="Dubai" panose="020B0503030403030204" pitchFamily="34" charset="-78"/>
              <a:cs typeface="Dubai" panose="020B0503030403030204" pitchFamily="34" charset="-78"/>
            </a:endParaRPr>
          </a:p>
        </p:txBody>
      </p:sp>
      <p:sp>
        <p:nvSpPr>
          <p:cNvPr id="26" name="TextBox 25">
            <a:extLst>
              <a:ext uri="{FF2B5EF4-FFF2-40B4-BE49-F238E27FC236}">
                <a16:creationId xmlns:a16="http://schemas.microsoft.com/office/drawing/2014/main" id="{4342E4F9-9CCC-9B6A-D892-D69066F63838}"/>
              </a:ext>
            </a:extLst>
          </p:cNvPr>
          <p:cNvSpPr txBox="1"/>
          <p:nvPr/>
        </p:nvSpPr>
        <p:spPr>
          <a:xfrm>
            <a:off x="5560511" y="2402473"/>
            <a:ext cx="266201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التدفقات</a:t>
            </a:r>
            <a:r>
              <a:rPr lang="ar-SY" sz="1600" dirty="0">
                <a:latin typeface="Dubai" panose="020B0503030403030204" pitchFamily="34" charset="-78"/>
                <a:cs typeface="Dubai" panose="020B0503030403030204" pitchFamily="34" charset="-78"/>
              </a:rPr>
              <a:t>: تمثل بأسهم </a:t>
            </a:r>
            <a:r>
              <a:rPr lang="en-US" sz="1600" dirty="0">
                <a:latin typeface="Dubai" panose="020B0503030403030204" pitchFamily="34" charset="-78"/>
                <a:cs typeface="Dubai" panose="020B0503030403030204" pitchFamily="34" charset="-78"/>
              </a:rPr>
              <a:t>-&gt;</a:t>
            </a:r>
            <a:r>
              <a:rPr lang="ar-SY" sz="1600" dirty="0">
                <a:latin typeface="Dubai" panose="020B0503030403030204" pitchFamily="34" charset="-78"/>
                <a:cs typeface="Dubai" panose="020B0503030403030204" pitchFamily="34" charset="-78"/>
              </a:rPr>
              <a:t> </a:t>
            </a:r>
            <a:endParaRPr lang="en-US" sz="1600" dirty="0">
              <a:latin typeface="Dubai" panose="020B0503030403030204" pitchFamily="34" charset="-78"/>
              <a:cs typeface="Dubai" panose="020B0503030403030204" pitchFamily="34" charset="-78"/>
            </a:endParaRPr>
          </a:p>
        </p:txBody>
      </p:sp>
      <p:sp>
        <p:nvSpPr>
          <p:cNvPr id="27" name="TextBox 26">
            <a:extLst>
              <a:ext uri="{FF2B5EF4-FFF2-40B4-BE49-F238E27FC236}">
                <a16:creationId xmlns:a16="http://schemas.microsoft.com/office/drawing/2014/main" id="{B0F51C07-73E8-246A-2115-B9157B6BBCB3}"/>
              </a:ext>
            </a:extLst>
          </p:cNvPr>
          <p:cNvSpPr txBox="1"/>
          <p:nvPr/>
        </p:nvSpPr>
        <p:spPr>
          <a:xfrm>
            <a:off x="4245429" y="2876955"/>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البوابات</a:t>
            </a:r>
            <a:r>
              <a:rPr lang="ar-SY" sz="1600" dirty="0">
                <a:latin typeface="Dubai" panose="020B0503030403030204" pitchFamily="34" charset="-78"/>
                <a:cs typeface="Dubai" panose="020B0503030403030204" pitchFamily="34" charset="-78"/>
              </a:rPr>
              <a:t>: تمثل بكلمات </a:t>
            </a:r>
            <a:r>
              <a:rPr lang="en-US" sz="1600" b="1" dirty="0">
                <a:latin typeface="Dubai" panose="020B0503030403030204" pitchFamily="34" charset="-78"/>
                <a:cs typeface="Dubai" panose="020B0503030403030204" pitchFamily="34" charset="-78"/>
              </a:rPr>
              <a:t>XOR, OR, AND</a:t>
            </a:r>
          </a:p>
        </p:txBody>
      </p:sp>
      <p:sp>
        <p:nvSpPr>
          <p:cNvPr id="28" name="TextBox 27">
            <a:extLst>
              <a:ext uri="{FF2B5EF4-FFF2-40B4-BE49-F238E27FC236}">
                <a16:creationId xmlns:a16="http://schemas.microsoft.com/office/drawing/2014/main" id="{A9BD4D0A-3A27-CE96-AB83-7953F895559E}"/>
              </a:ext>
            </a:extLst>
          </p:cNvPr>
          <p:cNvSpPr txBox="1"/>
          <p:nvPr/>
        </p:nvSpPr>
        <p:spPr>
          <a:xfrm>
            <a:off x="4245429" y="3351437"/>
            <a:ext cx="3977095"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الشروط</a:t>
            </a:r>
            <a:r>
              <a:rPr lang="ar-SY" sz="1600" dirty="0">
                <a:latin typeface="Dubai" panose="020B0503030403030204" pitchFamily="34" charset="-78"/>
                <a:cs typeface="Dubai" panose="020B0503030403030204" pitchFamily="34" charset="-78"/>
              </a:rPr>
              <a:t>: توضح بين قوسين </a:t>
            </a:r>
            <a:r>
              <a:rPr lang="ar-SY" sz="1600" b="1" dirty="0">
                <a:latin typeface="Dubai" panose="020B0503030403030204" pitchFamily="34" charset="-78"/>
                <a:cs typeface="Dubai" panose="020B0503030403030204" pitchFamily="34" charset="-78"/>
              </a:rPr>
              <a:t>(شرط)</a:t>
            </a:r>
            <a:endParaRPr lang="en-US" sz="1600" b="1" dirty="0">
              <a:latin typeface="Dubai" panose="020B0503030403030204" pitchFamily="34" charset="-78"/>
              <a:cs typeface="Dubai" panose="020B0503030403030204" pitchFamily="34" charset="-78"/>
            </a:endParaRPr>
          </a:p>
        </p:txBody>
      </p:sp>
      <p:sp>
        <p:nvSpPr>
          <p:cNvPr id="29" name="TextBox 28">
            <a:extLst>
              <a:ext uri="{FF2B5EF4-FFF2-40B4-BE49-F238E27FC236}">
                <a16:creationId xmlns:a16="http://schemas.microsoft.com/office/drawing/2014/main" id="{F8CA1CDF-2AE4-AC92-B685-7FA1D380E0C3}"/>
              </a:ext>
            </a:extLst>
          </p:cNvPr>
          <p:cNvSpPr txBox="1"/>
          <p:nvPr/>
        </p:nvSpPr>
        <p:spPr>
          <a:xfrm>
            <a:off x="1641021" y="3825919"/>
            <a:ext cx="6581503" cy="338554"/>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الفاعلين</a:t>
            </a:r>
            <a:r>
              <a:rPr lang="ar-SY" sz="1600" dirty="0">
                <a:latin typeface="Dubai" panose="020B0503030403030204" pitchFamily="34" charset="-78"/>
                <a:cs typeface="Dubai" panose="020B0503030403030204" pitchFamily="34" charset="-78"/>
              </a:rPr>
              <a:t>: قائمة من الفاعلين كل فاعل يحتوي على المهام التي يقوم بها الفاعل.</a:t>
            </a:r>
            <a:endParaRPr lang="en-US" sz="1600" b="1" dirty="0">
              <a:latin typeface="Dubai" panose="020B0503030403030204" pitchFamily="34" charset="-78"/>
              <a:cs typeface="Dubai" panose="020B0503030403030204" pitchFamily="34" charset="-78"/>
            </a:endParaRPr>
          </a:p>
        </p:txBody>
      </p:sp>
      <p:sp>
        <p:nvSpPr>
          <p:cNvPr id="31" name="TextBox 30">
            <a:extLst>
              <a:ext uri="{FF2B5EF4-FFF2-40B4-BE49-F238E27FC236}">
                <a16:creationId xmlns:a16="http://schemas.microsoft.com/office/drawing/2014/main" id="{C3454099-A1AF-3B85-6A98-9E960986A2B5}"/>
              </a:ext>
            </a:extLst>
          </p:cNvPr>
          <p:cNvSpPr txBox="1"/>
          <p:nvPr/>
        </p:nvSpPr>
        <p:spPr>
          <a:xfrm>
            <a:off x="85994" y="1792063"/>
            <a:ext cx="4845778" cy="2062103"/>
          </a:xfrm>
          <a:prstGeom prst="rect">
            <a:avLst/>
          </a:prstGeom>
          <a:noFill/>
        </p:spPr>
        <p:txBody>
          <a:bodyPr wrap="square" rtlCol="0">
            <a:spAutoFit/>
          </a:bodyPr>
          <a:lstStyle/>
          <a:p>
            <a:pPr algn="r" rtl="1"/>
            <a:r>
              <a:rPr lang="ar-SY" sz="1600" b="1" dirty="0">
                <a:latin typeface="Dubai" panose="020B0503030403030204" pitchFamily="34" charset="-78"/>
                <a:cs typeface="Dubai" panose="020B0503030403030204" pitchFamily="34" charset="-78"/>
              </a:rPr>
              <a:t>مثال</a:t>
            </a:r>
            <a:r>
              <a:rPr lang="ar-SY" sz="1600" dirty="0">
                <a:latin typeface="Dubai" panose="020B0503030403030204" pitchFamily="34" charset="-78"/>
                <a:cs typeface="Dubai" panose="020B0503030403030204" pitchFamily="34" charset="-78"/>
              </a:rPr>
              <a:t>:</a:t>
            </a:r>
          </a:p>
          <a:p>
            <a:pPr algn="l"/>
            <a:r>
              <a:rPr lang="en-US" sz="1600" b="1" dirty="0">
                <a:latin typeface="Dubai" panose="020B0503030403030204" pitchFamily="34" charset="-78"/>
                <a:cs typeface="Dubai" panose="020B0503030403030204" pitchFamily="34" charset="-78"/>
              </a:rPr>
              <a:t>{</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   “Flows”:[</a:t>
            </a:r>
          </a:p>
          <a:p>
            <a:pPr algn="l"/>
            <a:r>
              <a:rPr lang="en-US" sz="1600" b="1" dirty="0">
                <a:latin typeface="Dubai" panose="020B0503030403030204" pitchFamily="34" charset="-78"/>
                <a:cs typeface="Dubai" panose="020B0503030403030204" pitchFamily="34" charset="-78"/>
              </a:rPr>
              <a:t>                 “Login -&gt; Select Items”,</a:t>
            </a:r>
          </a:p>
          <a:p>
            <a:r>
              <a:rPr lang="en-US" sz="1600" b="1" dirty="0">
                <a:latin typeface="Dubai" panose="020B0503030403030204" pitchFamily="34" charset="-78"/>
                <a:cs typeface="Dubai" panose="020B0503030403030204" pitchFamily="34" charset="-78"/>
              </a:rPr>
              <a:t>                 “Select Items -&gt; (If Items Count &gt; 0) XOR”],</a:t>
            </a:r>
          </a:p>
          <a:p>
            <a:r>
              <a:rPr lang="en-US" sz="1600" b="1" dirty="0">
                <a:latin typeface="Dubai" panose="020B0503030403030204" pitchFamily="34" charset="-78"/>
                <a:cs typeface="Dubai" panose="020B0503030403030204" pitchFamily="34" charset="-78"/>
              </a:rPr>
              <a:t>    “Actors”:[</a:t>
            </a:r>
          </a:p>
          <a:p>
            <a:r>
              <a:rPr lang="en-US" sz="1600" b="1" dirty="0">
                <a:latin typeface="Dubai" panose="020B0503030403030204" pitchFamily="34" charset="-78"/>
                <a:cs typeface="Dubai" panose="020B0503030403030204" pitchFamily="34" charset="-78"/>
              </a:rPr>
              <a:t>                  User : [Login, Select Items]]</a:t>
            </a:r>
            <a:br>
              <a:rPr lang="en-US" sz="1600" b="1" dirty="0">
                <a:latin typeface="Dubai" panose="020B0503030403030204" pitchFamily="34" charset="-78"/>
                <a:cs typeface="Dubai" panose="020B0503030403030204" pitchFamily="34" charset="-78"/>
              </a:rPr>
            </a:br>
            <a:r>
              <a:rPr lang="en-US" sz="1600" b="1" dirty="0">
                <a:latin typeface="Dubai" panose="020B0503030403030204" pitchFamily="34" charset="-78"/>
                <a:cs typeface="Dubai" panose="020B0503030403030204" pitchFamily="34" charset="-78"/>
              </a:rPr>
              <a:t>}</a:t>
            </a:r>
          </a:p>
        </p:txBody>
      </p:sp>
    </p:spTree>
    <p:extLst>
      <p:ext uri="{BB962C8B-B14F-4D97-AF65-F5344CB8AC3E}">
        <p14:creationId xmlns:p14="http://schemas.microsoft.com/office/powerpoint/2010/main" val="261671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23" name="Picture 22">
            <a:extLst>
              <a:ext uri="{FF2B5EF4-FFF2-40B4-BE49-F238E27FC236}">
                <a16:creationId xmlns:a16="http://schemas.microsoft.com/office/drawing/2014/main" id="{5C42FC1D-79C0-8DCF-9E99-983DAC79CA60}"/>
              </a:ext>
            </a:extLst>
          </p:cNvPr>
          <p:cNvPicPr>
            <a:picLocks noChangeAspect="1"/>
          </p:cNvPicPr>
          <p:nvPr/>
        </p:nvPicPr>
        <p:blipFill rotWithShape="1">
          <a:blip r:embed="rId3"/>
          <a:srcRect l="19731" t="16667" r="20537" b="13492"/>
          <a:stretch/>
        </p:blipFill>
        <p:spPr>
          <a:xfrm>
            <a:off x="2149148" y="1387929"/>
            <a:ext cx="4845504" cy="3186879"/>
          </a:xfrm>
          <a:prstGeom prst="rect">
            <a:avLst/>
          </a:prstGeom>
        </p:spPr>
      </p:pic>
      <p:sp>
        <p:nvSpPr>
          <p:cNvPr id="24" name="Google Shape;197;p32">
            <a:extLst>
              <a:ext uri="{FF2B5EF4-FFF2-40B4-BE49-F238E27FC236}">
                <a16:creationId xmlns:a16="http://schemas.microsoft.com/office/drawing/2014/main" id="{016B69A6-B972-3080-2A37-6A7263CEB73D}"/>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توليد تمثيل وسيط (</a:t>
            </a:r>
            <a:r>
              <a:rPr lang="en-US" sz="2000" b="0" dirty="0">
                <a:latin typeface="Dubai" panose="020B0503030403030204" pitchFamily="34" charset="-78"/>
                <a:cs typeface="Dubai" panose="020B0503030403030204" pitchFamily="34" charset="-78"/>
              </a:rPr>
              <a:t>POWL</a:t>
            </a:r>
            <a:r>
              <a:rPr lang="ar-SY" sz="2000" b="0" dirty="0">
                <a:latin typeface="Dubai" panose="020B0503030403030204" pitchFamily="34" charset="-78"/>
                <a:cs typeface="Dubai" panose="020B0503030403030204" pitchFamily="34" charset="-78"/>
              </a:rPr>
              <a:t>)</a:t>
            </a:r>
            <a:endParaRPr lang="ar-SY" sz="20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28661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350" y="2350770"/>
            <a:ext cx="4462500"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الحلّ المقترح</a:t>
            </a:r>
            <a:br>
              <a:rPr lang="ar-SY" sz="4000" dirty="0">
                <a:latin typeface="Dubai" panose="020B0503030403030204" pitchFamily="34" charset="-78"/>
                <a:cs typeface="Dubai" panose="020B0503030403030204" pitchFamily="34" charset="-78"/>
              </a:rPr>
            </a:br>
            <a:br>
              <a:rPr lang="ar-SY" sz="2000" dirty="0">
                <a:latin typeface="Dubai" panose="020B0503030403030204" pitchFamily="34" charset="-78"/>
                <a:cs typeface="Dubai" panose="020B0503030403030204" pitchFamily="34" charset="-78"/>
              </a:rPr>
            </a:b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en-US" dirty="0">
                <a:latin typeface="Dubai" panose="020B0503030403030204" pitchFamily="34" charset="-78"/>
                <a:cs typeface="Dubai" panose="020B0503030403030204" pitchFamily="34" charset="-78"/>
              </a:rPr>
              <a:t>3</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656384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sp>
        <p:nvSpPr>
          <p:cNvPr id="12" name="TextBox 11">
            <a:extLst>
              <a:ext uri="{FF2B5EF4-FFF2-40B4-BE49-F238E27FC236}">
                <a16:creationId xmlns:a16="http://schemas.microsoft.com/office/drawing/2014/main" id="{4421137E-A3B7-5AD0-F370-361D838B3A9A}"/>
              </a:ext>
            </a:extLst>
          </p:cNvPr>
          <p:cNvSpPr txBox="1"/>
          <p:nvPr/>
        </p:nvSpPr>
        <p:spPr>
          <a:xfrm>
            <a:off x="755095" y="1968413"/>
            <a:ext cx="7633607" cy="1631216"/>
          </a:xfrm>
          <a:prstGeom prst="rect">
            <a:avLst/>
          </a:prstGeom>
          <a:noFill/>
        </p:spPr>
        <p:txBody>
          <a:bodyPr wrap="square">
            <a:spAutoFit/>
          </a:bodyPr>
          <a:lstStyle/>
          <a:p>
            <a:r>
              <a:rPr lang="en-US" sz="2000" dirty="0"/>
              <a:t>The process begins with the user logging in, after which they can choose the items they wish to purchase. If they decide to cancel their order, they can do so at this stage. Otherwise, they will proceed to select their preferred payment method before finalizing the order.</a:t>
            </a:r>
          </a:p>
        </p:txBody>
      </p:sp>
    </p:spTree>
    <p:extLst>
      <p:ext uri="{BB962C8B-B14F-4D97-AF65-F5344CB8AC3E}">
        <p14:creationId xmlns:p14="http://schemas.microsoft.com/office/powerpoint/2010/main" val="2224533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تمهيد</a:t>
            </a:r>
            <a:endParaRPr lang="ar-SY" sz="2000" dirty="0">
              <a:latin typeface="Dubai" panose="020B0503030403030204" pitchFamily="34" charset="-78"/>
              <a:cs typeface="Dubai" panose="020B0503030403030204" pitchFamily="34" charset="-78"/>
            </a:endParaRPr>
          </a:p>
        </p:txBody>
      </p:sp>
      <p:pic>
        <p:nvPicPr>
          <p:cNvPr id="13" name="Picture 2">
            <a:extLst>
              <a:ext uri="{FF2B5EF4-FFF2-40B4-BE49-F238E27FC236}">
                <a16:creationId xmlns:a16="http://schemas.microsoft.com/office/drawing/2014/main" id="{B253FCFE-21DF-8130-D951-E5834F203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93" y="1610831"/>
            <a:ext cx="8827611" cy="28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06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كيفية التعامل مع النموذج اللغوي</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678784" y="1211369"/>
            <a:ext cx="1099125" cy="1099125"/>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507027" y="2240949"/>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دخل</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 بتنسيق معين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rot="20883773">
            <a:off x="1801638" y="3030979"/>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rot="20811254">
            <a:off x="1580341" y="271862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717799" y="2702877"/>
            <a:ext cx="1099125" cy="1099125"/>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49488" y="3684083"/>
            <a:ext cx="2435746" cy="98488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يحتوي على:</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تعليمات</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أمثلة </a:t>
            </a:r>
          </a:p>
          <a:p>
            <a:pPr marL="285750" indent="-285750" algn="r" rtl="1">
              <a:buFont typeface="Arial" panose="020B0604020202020204" pitchFamily="34" charset="0"/>
              <a:buChar char="•"/>
            </a:pPr>
            <a:r>
              <a:rPr lang="ar-SY" dirty="0">
                <a:latin typeface="Dubai" panose="020B0503030403030204" pitchFamily="34" charset="-78"/>
                <a:cs typeface="Dubai" panose="020B0503030403030204" pitchFamily="34" charset="-78"/>
              </a:rPr>
              <a:t>تنسيق الخرج المتوقع</a:t>
            </a: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017609">
            <a:off x="1773282" y="2023012"/>
            <a:ext cx="1456668" cy="22665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084362">
            <a:off x="1793589" y="168763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651840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228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2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latin typeface="Dubai" panose="020B0503030403030204" pitchFamily="34" charset="-78"/>
                <a:cs typeface="Dubai" panose="020B0503030403030204" pitchFamily="34" charset="-78"/>
              </a:rPr>
              <a:t>محتويات العرض</a:t>
            </a:r>
            <a:endParaRPr sz="3500" dirty="0">
              <a:latin typeface="Dubai" panose="020B0503030403030204" pitchFamily="34" charset="-78"/>
              <a:cs typeface="Dubai" panose="020B0503030403030204" pitchFamily="34" charset="-78"/>
            </a:endParaRPr>
          </a:p>
        </p:txBody>
      </p:sp>
      <p:sp>
        <p:nvSpPr>
          <p:cNvPr id="198" name="Google Shape;198;p32"/>
          <p:cNvSpPr txBox="1">
            <a:spLocks noGrp="1"/>
          </p:cNvSpPr>
          <p:nvPr>
            <p:ph type="ctrTitle" idx="2"/>
          </p:nvPr>
        </p:nvSpPr>
        <p:spPr>
          <a:xfrm>
            <a:off x="5444532" y="1694123"/>
            <a:ext cx="2150400" cy="38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ar-SY" sz="2000" dirty="0">
                <a:latin typeface="Dubai" panose="020B0503030403030204" pitchFamily="34" charset="-78"/>
                <a:cs typeface="Dubai" panose="020B0503030403030204" pitchFamily="34" charset="-78"/>
              </a:rPr>
              <a:t>مقدمة</a:t>
            </a:r>
            <a:endParaRPr sz="2000" dirty="0">
              <a:latin typeface="Dubai" panose="020B0503030403030204" pitchFamily="34" charset="-78"/>
              <a:cs typeface="Dubai" panose="020B0503030403030204" pitchFamily="34" charset="-78"/>
            </a:endParaRPr>
          </a:p>
        </p:txBody>
      </p:sp>
      <p:sp>
        <p:nvSpPr>
          <p:cNvPr id="199" name="Google Shape;199;p32"/>
          <p:cNvSpPr txBox="1">
            <a:spLocks noGrp="1"/>
          </p:cNvSpPr>
          <p:nvPr>
            <p:ph type="title" idx="3"/>
          </p:nvPr>
        </p:nvSpPr>
        <p:spPr>
          <a:xfrm>
            <a:off x="7594932" y="1599954"/>
            <a:ext cx="897440" cy="69348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000" dirty="0">
                <a:latin typeface="Dubai" panose="020B0503030403030204" pitchFamily="34" charset="-78"/>
                <a:cs typeface="Dubai" panose="020B0503030403030204" pitchFamily="34" charset="-78"/>
              </a:rPr>
              <a:t>01</a:t>
            </a:r>
            <a:endParaRPr sz="5000" dirty="0">
              <a:latin typeface="Dubai" panose="020B0503030403030204" pitchFamily="34" charset="-78"/>
              <a:cs typeface="Dubai" panose="020B0503030403030204" pitchFamily="34" charset="-78"/>
            </a:endParaRPr>
          </a:p>
        </p:txBody>
      </p:sp>
      <p:sp>
        <p:nvSpPr>
          <p:cNvPr id="28" name="Google Shape;198;p32">
            <a:extLst>
              <a:ext uri="{FF2B5EF4-FFF2-40B4-BE49-F238E27FC236}">
                <a16:creationId xmlns:a16="http://schemas.microsoft.com/office/drawing/2014/main" id="{0D3A0575-8FBF-D84E-2072-170CF8B084DB}"/>
              </a:ext>
            </a:extLst>
          </p:cNvPr>
          <p:cNvSpPr txBox="1">
            <a:spLocks/>
          </p:cNvSpPr>
          <p:nvPr/>
        </p:nvSpPr>
        <p:spPr>
          <a:xfrm>
            <a:off x="4576104" y="2860349"/>
            <a:ext cx="303276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الحل المقترح</a:t>
            </a:r>
          </a:p>
        </p:txBody>
      </p:sp>
      <p:sp>
        <p:nvSpPr>
          <p:cNvPr id="29" name="Google Shape;199;p32">
            <a:extLst>
              <a:ext uri="{FF2B5EF4-FFF2-40B4-BE49-F238E27FC236}">
                <a16:creationId xmlns:a16="http://schemas.microsoft.com/office/drawing/2014/main" id="{FB3B4BC6-DFC6-B328-40E7-B0A57DAC3D13}"/>
              </a:ext>
            </a:extLst>
          </p:cNvPr>
          <p:cNvSpPr txBox="1">
            <a:spLocks/>
          </p:cNvSpPr>
          <p:nvPr/>
        </p:nvSpPr>
        <p:spPr>
          <a:xfrm>
            <a:off x="7594932" y="2786169"/>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3</a:t>
            </a:r>
            <a:endParaRPr lang="en" sz="5000" dirty="0">
              <a:latin typeface="Dubai" panose="020B0503030403030204" pitchFamily="34" charset="-78"/>
              <a:cs typeface="Dubai" panose="020B0503030403030204" pitchFamily="34" charset="-78"/>
            </a:endParaRPr>
          </a:p>
        </p:txBody>
      </p:sp>
      <p:sp>
        <p:nvSpPr>
          <p:cNvPr id="30" name="Google Shape;198;p32">
            <a:extLst>
              <a:ext uri="{FF2B5EF4-FFF2-40B4-BE49-F238E27FC236}">
                <a16:creationId xmlns:a16="http://schemas.microsoft.com/office/drawing/2014/main" id="{258C5F46-BD66-E25C-9EA8-C21082EFD10F}"/>
              </a:ext>
            </a:extLst>
          </p:cNvPr>
          <p:cNvSpPr txBox="1">
            <a:spLocks/>
          </p:cNvSpPr>
          <p:nvPr/>
        </p:nvSpPr>
        <p:spPr>
          <a:xfrm>
            <a:off x="315364" y="1752090"/>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marR="0" indent="0" algn="r" rtl="0">
              <a:spcBef>
                <a:spcPts val="0"/>
              </a:spcBef>
              <a:spcAft>
                <a:spcPts val="0"/>
              </a:spcAft>
            </a:pPr>
            <a:r>
              <a:rPr lang="ar-SY" sz="1800" b="1" i="0" dirty="0">
                <a:solidFill>
                  <a:srgbClr val="003BA3"/>
                </a:solidFill>
                <a:effectLst/>
                <a:latin typeface="Dubai" panose="020B0503030403030204" pitchFamily="34" charset="-78"/>
                <a:ea typeface="Montserrat" panose="00000500000000000000" pitchFamily="2" charset="0"/>
                <a:cs typeface="Dubai" panose="020B0503030403030204" pitchFamily="34" charset="-78"/>
              </a:rPr>
              <a:t>الدراسة المرجعيّة</a:t>
            </a:r>
            <a:endParaRPr lang="en-US" sz="2000" dirty="0">
              <a:effectLst/>
            </a:endParaRPr>
          </a:p>
        </p:txBody>
      </p:sp>
      <p:sp>
        <p:nvSpPr>
          <p:cNvPr id="31" name="Google Shape;199;p32">
            <a:extLst>
              <a:ext uri="{FF2B5EF4-FFF2-40B4-BE49-F238E27FC236}">
                <a16:creationId xmlns:a16="http://schemas.microsoft.com/office/drawing/2014/main" id="{5A6C7C0E-CE16-5A96-5D9D-F292F316C1A9}"/>
              </a:ext>
            </a:extLst>
          </p:cNvPr>
          <p:cNvSpPr txBox="1">
            <a:spLocks/>
          </p:cNvSpPr>
          <p:nvPr/>
        </p:nvSpPr>
        <p:spPr>
          <a:xfrm>
            <a:off x="3340344" y="1699831"/>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ar-SY" sz="5000" dirty="0">
                <a:latin typeface="Dubai" panose="020B0503030403030204" pitchFamily="34" charset="-78"/>
                <a:cs typeface="Dubai" panose="020B0503030403030204" pitchFamily="34" charset="-78"/>
              </a:rPr>
              <a:t>2</a:t>
            </a:r>
            <a:endParaRPr lang="en" sz="5000" dirty="0">
              <a:latin typeface="Dubai" panose="020B0503030403030204" pitchFamily="34" charset="-78"/>
              <a:cs typeface="Dubai" panose="020B0503030403030204" pitchFamily="34" charset="-78"/>
            </a:endParaRPr>
          </a:p>
        </p:txBody>
      </p:sp>
      <p:sp>
        <p:nvSpPr>
          <p:cNvPr id="34" name="Google Shape;198;p32">
            <a:extLst>
              <a:ext uri="{FF2B5EF4-FFF2-40B4-BE49-F238E27FC236}">
                <a16:creationId xmlns:a16="http://schemas.microsoft.com/office/drawing/2014/main" id="{5ACA559B-F848-587C-1A92-CEEE86520A18}"/>
              </a:ext>
            </a:extLst>
          </p:cNvPr>
          <p:cNvSpPr txBox="1">
            <a:spLocks/>
          </p:cNvSpPr>
          <p:nvPr/>
        </p:nvSpPr>
        <p:spPr>
          <a:xfrm>
            <a:off x="311474" y="2869516"/>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النظام البرمجي</a:t>
            </a:r>
          </a:p>
        </p:txBody>
      </p:sp>
      <p:sp>
        <p:nvSpPr>
          <p:cNvPr id="35" name="Google Shape;199;p32">
            <a:extLst>
              <a:ext uri="{FF2B5EF4-FFF2-40B4-BE49-F238E27FC236}">
                <a16:creationId xmlns:a16="http://schemas.microsoft.com/office/drawing/2014/main" id="{5975D3E1-6700-75F1-6E16-A2A5A56BAB59}"/>
              </a:ext>
            </a:extLst>
          </p:cNvPr>
          <p:cNvSpPr txBox="1">
            <a:spLocks/>
          </p:cNvSpPr>
          <p:nvPr/>
        </p:nvSpPr>
        <p:spPr>
          <a:xfrm>
            <a:off x="3340344" y="2805228"/>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en-US" sz="5000" dirty="0">
                <a:latin typeface="Dubai" panose="020B0503030403030204" pitchFamily="34" charset="-78"/>
                <a:cs typeface="Dubai" panose="020B0503030403030204" pitchFamily="34" charset="-78"/>
              </a:rPr>
              <a:t>4</a:t>
            </a:r>
            <a:endParaRPr lang="en" sz="5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3E2F74EB-9D18-FAE0-1308-1E82678C75BD}"/>
              </a:ext>
            </a:extLst>
          </p:cNvPr>
          <p:cNvSpPr txBox="1"/>
          <p:nvPr/>
        </p:nvSpPr>
        <p:spPr>
          <a:xfrm>
            <a:off x="8557260" y="4826028"/>
            <a:ext cx="586740" cy="307777"/>
          </a:xfrm>
          <a:prstGeom prst="rect">
            <a:avLst/>
          </a:prstGeom>
          <a:noFill/>
        </p:spPr>
        <p:txBody>
          <a:bodyPr wrap="square" rtlCol="0">
            <a:spAutoFit/>
          </a:bodyPr>
          <a:lstStyle/>
          <a:p>
            <a:r>
              <a:rPr lang="en-US" b="1" dirty="0"/>
              <a:t>2/41</a:t>
            </a:r>
          </a:p>
        </p:txBody>
      </p:sp>
      <p:sp>
        <p:nvSpPr>
          <p:cNvPr id="3" name="Google Shape;198;p32">
            <a:extLst>
              <a:ext uri="{FF2B5EF4-FFF2-40B4-BE49-F238E27FC236}">
                <a16:creationId xmlns:a16="http://schemas.microsoft.com/office/drawing/2014/main" id="{333D7CD7-9862-6E7E-1C4B-72DBCB3543B2}"/>
              </a:ext>
            </a:extLst>
          </p:cNvPr>
          <p:cNvSpPr txBox="1">
            <a:spLocks/>
          </p:cNvSpPr>
          <p:nvPr/>
        </p:nvSpPr>
        <p:spPr>
          <a:xfrm>
            <a:off x="2410661" y="3704973"/>
            <a:ext cx="3024980" cy="493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Montserrat"/>
              <a:buNone/>
              <a:defRPr sz="1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algn="r"/>
            <a:r>
              <a:rPr lang="ar-SY" sz="2000" dirty="0">
                <a:latin typeface="Dubai" panose="020B0503030403030204" pitchFamily="34" charset="-78"/>
                <a:cs typeface="Dubai" panose="020B0503030403030204" pitchFamily="34" charset="-78"/>
              </a:rPr>
              <a:t>الخاتمة والآفاق المستقبليّة</a:t>
            </a:r>
          </a:p>
        </p:txBody>
      </p:sp>
      <p:sp>
        <p:nvSpPr>
          <p:cNvPr id="4" name="Google Shape;199;p32">
            <a:extLst>
              <a:ext uri="{FF2B5EF4-FFF2-40B4-BE49-F238E27FC236}">
                <a16:creationId xmlns:a16="http://schemas.microsoft.com/office/drawing/2014/main" id="{7A6E082D-0AD8-6D17-612B-7FC716C71C86}"/>
              </a:ext>
            </a:extLst>
          </p:cNvPr>
          <p:cNvSpPr txBox="1">
            <a:spLocks/>
          </p:cNvSpPr>
          <p:nvPr/>
        </p:nvSpPr>
        <p:spPr>
          <a:xfrm>
            <a:off x="5439531" y="3640685"/>
            <a:ext cx="897440" cy="6934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8000"/>
              <a:buFont typeface="Montserrat"/>
              <a:buNone/>
              <a:defRPr sz="7000" b="1" i="0" u="none" strike="noStrike" cap="none">
                <a:solidFill>
                  <a:srgbClr val="4A8CFF"/>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8000"/>
              <a:buFont typeface="Fira Sans Extra Condensed Medium"/>
              <a:buNone/>
              <a:defRPr sz="8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5000" dirty="0">
                <a:latin typeface="Dubai" panose="020B0503030403030204" pitchFamily="34" charset="-78"/>
                <a:cs typeface="Dubai" panose="020B0503030403030204" pitchFamily="34" charset="-78"/>
              </a:rPr>
              <a:t>0</a:t>
            </a:r>
            <a:r>
              <a:rPr lang="en-US" sz="5000" dirty="0">
                <a:latin typeface="Dubai" panose="020B0503030403030204" pitchFamily="34" charset="-78"/>
                <a:cs typeface="Dubai" panose="020B0503030403030204" pitchFamily="34" charset="-78"/>
              </a:rPr>
              <a:t>5</a:t>
            </a:r>
            <a:endParaRPr lang="en" sz="50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207303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السينايوهات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ملاحظات إضافية حول العملية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727456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السينايوهات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631216"/>
          </a:xfrm>
          <a:prstGeom prst="rect">
            <a:avLst/>
          </a:prstGeom>
          <a:noFill/>
        </p:spPr>
        <p:txBody>
          <a:bodyPr wrap="square">
            <a:spAutoFit/>
          </a:bodyPr>
          <a:lstStyle/>
          <a:p>
            <a:r>
              <a:rPr lang="en-US" sz="2000" dirty="0"/>
              <a:t>The process begins with the user logging in, after which they can choose the items they wish to purchase. If they decide to cancel their order, they can do so at this stage. Otherwise, they will proceed to select their preferred payment method before finalizing the order.</a:t>
            </a:r>
          </a:p>
        </p:txBody>
      </p:sp>
    </p:spTree>
    <p:extLst>
      <p:ext uri="{BB962C8B-B14F-4D97-AF65-F5344CB8AC3E}">
        <p14:creationId xmlns:p14="http://schemas.microsoft.com/office/powerpoint/2010/main" val="2610186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السينايوهات</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69843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004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بناء بيان </a:t>
            </a:r>
            <a:r>
              <a:rPr lang="en-US" sz="2000" b="0" dirty="0">
                <a:latin typeface="Dubai" panose="020B0503030403030204" pitchFamily="34" charset="-78"/>
                <a:cs typeface="Dubai" panose="020B0503030403030204" pitchFamily="34" charset="-78"/>
              </a:rPr>
              <a:t>(Graph)</a:t>
            </a:r>
            <a:r>
              <a:rPr lang="ar-SY" sz="2000" b="0" dirty="0">
                <a:latin typeface="Dubai" panose="020B0503030403030204" pitchFamily="34" charset="-78"/>
                <a:cs typeface="Dubai" panose="020B0503030403030204" pitchFamily="34" charset="-78"/>
              </a:rPr>
              <a:t> الأنشطة</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A8C6C1DC-EB34-5F2A-5067-D580FAFAA1F6}"/>
              </a:ext>
            </a:extLst>
          </p:cNvPr>
          <p:cNvPicPr>
            <a:picLocks noChangeAspect="1"/>
          </p:cNvPicPr>
          <p:nvPr/>
        </p:nvPicPr>
        <p:blipFill>
          <a:blip r:embed="rId3"/>
          <a:stretch>
            <a:fillRect/>
          </a:stretch>
        </p:blipFill>
        <p:spPr>
          <a:xfrm>
            <a:off x="860339" y="1789329"/>
            <a:ext cx="1099125" cy="1099125"/>
          </a:xfrm>
          <a:prstGeom prst="rect">
            <a:avLst/>
          </a:prstGeom>
        </p:spPr>
      </p:pic>
      <p:sp>
        <p:nvSpPr>
          <p:cNvPr id="4" name="TextBox 3">
            <a:extLst>
              <a:ext uri="{FF2B5EF4-FFF2-40B4-BE49-F238E27FC236}">
                <a16:creationId xmlns:a16="http://schemas.microsoft.com/office/drawing/2014/main" id="{B1D280D3-084C-ACB4-AD4A-862B1358CC39}"/>
              </a:ext>
            </a:extLst>
          </p:cNvPr>
          <p:cNvSpPr txBox="1"/>
          <p:nvPr/>
        </p:nvSpPr>
        <p:spPr>
          <a:xfrm>
            <a:off x="717799" y="2821646"/>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سلسلة من السيناريوهات</a:t>
            </a:r>
            <a:endParaRPr lang="en-US" sz="1600" b="1"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915488F4-810C-61C7-3C88-84882C8456EB}"/>
              </a:ext>
            </a:extLst>
          </p:cNvPr>
          <p:cNvSpPr/>
          <p:nvPr/>
        </p:nvSpPr>
        <p:spPr>
          <a:xfrm>
            <a:off x="2505518" y="2540763"/>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257E2EB-2AD2-0DA0-30A8-8320CE9D2E31}"/>
              </a:ext>
            </a:extLst>
          </p:cNvPr>
          <p:cNvSpPr txBox="1"/>
          <p:nvPr/>
        </p:nvSpPr>
        <p:spPr>
          <a:xfrm>
            <a:off x="2280932" y="228561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1026" name="Picture 2" descr="Big Data Scientist Outline Icon Simple Stock Vector (Royalty Free ...">
            <a:extLst>
              <a:ext uri="{FF2B5EF4-FFF2-40B4-BE49-F238E27FC236}">
                <a16:creationId xmlns:a16="http://schemas.microsoft.com/office/drawing/2014/main" id="{40F3CF69-3F33-A837-3A63-C9A27A1285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990729" y="2057345"/>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325EB2-4F44-26EF-8E56-313F8657C133}"/>
              </a:ext>
            </a:extLst>
          </p:cNvPr>
          <p:cNvSpPr txBox="1"/>
          <p:nvPr/>
        </p:nvSpPr>
        <p:spPr>
          <a:xfrm>
            <a:off x="3780064" y="316263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بسيطة</a:t>
            </a:r>
            <a:endParaRPr lang="en-US" sz="1600" b="1" dirty="0">
              <a:latin typeface="Dubai" panose="020B0503030403030204" pitchFamily="34" charset="-78"/>
              <a:cs typeface="Dubai" panose="020B0503030403030204" pitchFamily="34" charset="-78"/>
            </a:endParaRPr>
          </a:p>
        </p:txBody>
      </p:sp>
      <p:sp>
        <p:nvSpPr>
          <p:cNvPr id="8" name="Arrow: Right 7">
            <a:extLst>
              <a:ext uri="{FF2B5EF4-FFF2-40B4-BE49-F238E27FC236}">
                <a16:creationId xmlns:a16="http://schemas.microsoft.com/office/drawing/2014/main" id="{521F0F94-132F-4818-08AA-CA8EE816E82F}"/>
              </a:ext>
            </a:extLst>
          </p:cNvPr>
          <p:cNvSpPr/>
          <p:nvPr/>
        </p:nvSpPr>
        <p:spPr>
          <a:xfrm>
            <a:off x="5172518" y="2578388"/>
            <a:ext cx="1274546"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0D370A0-10B2-04BD-ACFC-05F82DB1E48C}"/>
              </a:ext>
            </a:extLst>
          </p:cNvPr>
          <p:cNvSpPr txBox="1"/>
          <p:nvPr/>
        </p:nvSpPr>
        <p:spPr>
          <a:xfrm>
            <a:off x="4947932" y="232323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a:t>
            </a:r>
            <a:endParaRPr lang="en-US" sz="1600" b="1" dirty="0">
              <a:latin typeface="Dubai" panose="020B0503030403030204" pitchFamily="34" charset="-78"/>
              <a:cs typeface="Dubai" panose="020B0503030403030204" pitchFamily="34" charset="-78"/>
            </a:endParaRPr>
          </a:p>
        </p:txBody>
      </p:sp>
      <p:pic>
        <p:nvPicPr>
          <p:cNvPr id="1028" name="Picture 4" descr="adjacent vertex in directed graph">
            <a:extLst>
              <a:ext uri="{FF2B5EF4-FFF2-40B4-BE49-F238E27FC236}">
                <a16:creationId xmlns:a16="http://schemas.microsoft.com/office/drawing/2014/main" id="{525E011C-9C50-A57C-1CD1-8C54C2ABB1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827789" y="2085300"/>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07123F-9374-B889-9CF9-2629581B6F3B}"/>
              </a:ext>
            </a:extLst>
          </p:cNvPr>
          <p:cNvSpPr txBox="1"/>
          <p:nvPr/>
        </p:nvSpPr>
        <p:spPr>
          <a:xfrm>
            <a:off x="6842329" y="307147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22525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بناء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14E2DACA-8176-3F93-652C-0A9FD4CC7362}"/>
              </a:ext>
            </a:extLst>
          </p:cNvPr>
          <p:cNvSpPr txBox="1"/>
          <p:nvPr/>
        </p:nvSpPr>
        <p:spPr>
          <a:xfrm>
            <a:off x="755095" y="1968413"/>
            <a:ext cx="7633607" cy="1015663"/>
          </a:xfrm>
          <a:prstGeom prst="rect">
            <a:avLst/>
          </a:prstGeom>
          <a:noFill/>
        </p:spPr>
        <p:txBody>
          <a:bodyPr wrap="square">
            <a:spAutoFit/>
          </a:bodyPr>
          <a:lstStyle/>
          <a:p>
            <a:pPr marL="342900" indent="-342900">
              <a:buFont typeface="Arial" panose="020B0604020202020204" pitchFamily="34" charset="0"/>
              <a:buChar char="•"/>
            </a:pPr>
            <a:r>
              <a:rPr lang="en-US" sz="2000" dirty="0"/>
              <a:t>Login, select items, cancel</a:t>
            </a:r>
          </a:p>
          <a:p>
            <a:pPr marL="342900" indent="-342900">
              <a:buFont typeface="Arial" panose="020B0604020202020204" pitchFamily="34" charset="0"/>
              <a:buChar char="•"/>
            </a:pPr>
            <a:r>
              <a:rPr lang="en-US" sz="2000" dirty="0"/>
              <a:t>Login, select items, set payment method, end order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76528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54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881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بناء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95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معالجة البيان</a:t>
            </a:r>
            <a:endParaRPr lang="ar-SY" sz="2000"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a:t>
            </a:r>
            <a:endParaRPr lang="ar-SY" dirty="0">
              <a:latin typeface="Dubai" panose="020B0503030403030204" pitchFamily="34" charset="-78"/>
              <a:cs typeface="Dubai" panose="020B0503030403030204" pitchFamily="34" charset="-78"/>
            </a:endParaRPr>
          </a:p>
        </p:txBody>
      </p:sp>
      <p:pic>
        <p:nvPicPr>
          <p:cNvPr id="7" name="Picture 2" descr="Big Data Scientist Outline Icon Simple Stock Vector (Royalty Free ...">
            <a:extLst>
              <a:ext uri="{FF2B5EF4-FFF2-40B4-BE49-F238E27FC236}">
                <a16:creationId xmlns:a16="http://schemas.microsoft.com/office/drawing/2014/main" id="{5F7A16A7-A74A-4007-485F-55EE03E065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4" t="14438" r="26484" b="35956"/>
          <a:stretch/>
        </p:blipFill>
        <p:spPr bwMode="auto">
          <a:xfrm rot="5400000">
            <a:off x="3362811" y="2029948"/>
            <a:ext cx="1099126" cy="13229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BDB5C0-BCC1-AD93-4931-2BBBE5486C17}"/>
              </a:ext>
            </a:extLst>
          </p:cNvPr>
          <p:cNvSpPr txBox="1"/>
          <p:nvPr/>
        </p:nvSpPr>
        <p:spPr>
          <a:xfrm>
            <a:off x="3152146" y="313523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خوارزمية بسيطة</a:t>
            </a:r>
            <a:endParaRPr lang="en-US" sz="1600" b="1" dirty="0">
              <a:latin typeface="Dubai" panose="020B0503030403030204" pitchFamily="34" charset="-78"/>
              <a:cs typeface="Dubai" panose="020B0503030403030204" pitchFamily="34" charset="-78"/>
            </a:endParaRPr>
          </a:p>
        </p:txBody>
      </p:sp>
      <p:sp>
        <p:nvSpPr>
          <p:cNvPr id="9" name="Arrow: Right 8">
            <a:extLst>
              <a:ext uri="{FF2B5EF4-FFF2-40B4-BE49-F238E27FC236}">
                <a16:creationId xmlns:a16="http://schemas.microsoft.com/office/drawing/2014/main" id="{F52DE15F-7959-B126-9F5D-D0AE5DA132FF}"/>
              </a:ext>
            </a:extLst>
          </p:cNvPr>
          <p:cNvSpPr/>
          <p:nvPr/>
        </p:nvSpPr>
        <p:spPr>
          <a:xfrm rot="20355762">
            <a:off x="4629965" y="2287726"/>
            <a:ext cx="1684943"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ECD8CF9-BCDC-6AF9-512E-DA960CE39C07}"/>
              </a:ext>
            </a:extLst>
          </p:cNvPr>
          <p:cNvSpPr/>
          <p:nvPr/>
        </p:nvSpPr>
        <p:spPr>
          <a:xfrm rot="1324911">
            <a:off x="4566374" y="3083102"/>
            <a:ext cx="2194858"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DC66A28-D634-3431-8517-8EFB9CB72028}"/>
              </a:ext>
            </a:extLst>
          </p:cNvPr>
          <p:cNvSpPr/>
          <p:nvPr/>
        </p:nvSpPr>
        <p:spPr>
          <a:xfrm rot="151501">
            <a:off x="4750199" y="2671300"/>
            <a:ext cx="1871859"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470C685-AFF4-DA9D-248A-C4DACE0D67C9}"/>
              </a:ext>
            </a:extLst>
          </p:cNvPr>
          <p:cNvSpPr txBox="1"/>
          <p:nvPr/>
        </p:nvSpPr>
        <p:spPr>
          <a:xfrm rot="20247667">
            <a:off x="4467931" y="2088028"/>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18" name="TextBox 17">
            <a:extLst>
              <a:ext uri="{FF2B5EF4-FFF2-40B4-BE49-F238E27FC236}">
                <a16:creationId xmlns:a16="http://schemas.microsoft.com/office/drawing/2014/main" id="{A79CE0EE-98B3-0AFB-EBF7-F729648A5058}"/>
              </a:ext>
            </a:extLst>
          </p:cNvPr>
          <p:cNvSpPr txBox="1"/>
          <p:nvPr/>
        </p:nvSpPr>
        <p:spPr>
          <a:xfrm>
            <a:off x="4865259" y="238780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sp>
        <p:nvSpPr>
          <p:cNvPr id="20" name="TextBox 19">
            <a:extLst>
              <a:ext uri="{FF2B5EF4-FFF2-40B4-BE49-F238E27FC236}">
                <a16:creationId xmlns:a16="http://schemas.microsoft.com/office/drawing/2014/main" id="{9C8864B3-1397-3F49-60E8-0F98A88F2BE2}"/>
              </a:ext>
            </a:extLst>
          </p:cNvPr>
          <p:cNvSpPr txBox="1"/>
          <p:nvPr/>
        </p:nvSpPr>
        <p:spPr>
          <a:xfrm rot="1191326">
            <a:off x="4811659" y="2799471"/>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خرج</a:t>
            </a:r>
            <a:endParaRPr lang="en-US" sz="1600" b="1" dirty="0">
              <a:latin typeface="Dubai" panose="020B0503030403030204" pitchFamily="34" charset="-78"/>
              <a:cs typeface="Dubai" panose="020B0503030403030204" pitchFamily="34" charset="-78"/>
            </a:endParaRPr>
          </a:p>
        </p:txBody>
      </p:sp>
      <p:pic>
        <p:nvPicPr>
          <p:cNvPr id="21" name="Picture 4" descr="adjacent vertex in directed graph">
            <a:extLst>
              <a:ext uri="{FF2B5EF4-FFF2-40B4-BE49-F238E27FC236}">
                <a16:creationId xmlns:a16="http://schemas.microsoft.com/office/drawing/2014/main" id="{22CA6C53-EE59-ECBF-EC95-B60F553D6F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77" t="15032" r="33877" b="33457"/>
          <a:stretch/>
        </p:blipFill>
        <p:spPr bwMode="auto">
          <a:xfrm>
            <a:off x="6434776" y="934973"/>
            <a:ext cx="1455872" cy="9861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66EB409-C542-B785-DC97-B3B84AA1D8A3}"/>
              </a:ext>
            </a:extLst>
          </p:cNvPr>
          <p:cNvSpPr txBox="1"/>
          <p:nvPr/>
        </p:nvSpPr>
        <p:spPr>
          <a:xfrm>
            <a:off x="6036253" y="1908145"/>
            <a:ext cx="2155900"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بيان الأنشطة المعدل</a:t>
            </a:r>
            <a:endParaRPr lang="en-US" sz="1600" b="1" dirty="0">
              <a:latin typeface="Dubai" panose="020B0503030403030204" pitchFamily="34" charset="-78"/>
              <a:cs typeface="Dubai" panose="020B0503030403030204" pitchFamily="34" charset="-78"/>
            </a:endParaRPr>
          </a:p>
        </p:txBody>
      </p:sp>
      <p:pic>
        <p:nvPicPr>
          <p:cNvPr id="23" name="Picture 22">
            <a:extLst>
              <a:ext uri="{FF2B5EF4-FFF2-40B4-BE49-F238E27FC236}">
                <a16:creationId xmlns:a16="http://schemas.microsoft.com/office/drawing/2014/main" id="{1129610D-893C-32CA-DE83-376F694A21DA}"/>
              </a:ext>
            </a:extLst>
          </p:cNvPr>
          <p:cNvPicPr>
            <a:picLocks noChangeAspect="1"/>
          </p:cNvPicPr>
          <p:nvPr/>
        </p:nvPicPr>
        <p:blipFill>
          <a:blip r:embed="rId3"/>
          <a:stretch>
            <a:fillRect/>
          </a:stretch>
        </p:blipFill>
        <p:spPr>
          <a:xfrm>
            <a:off x="6618798" y="2176620"/>
            <a:ext cx="819103" cy="819103"/>
          </a:xfrm>
          <a:prstGeom prst="rect">
            <a:avLst/>
          </a:prstGeom>
        </p:spPr>
      </p:pic>
      <p:sp>
        <p:nvSpPr>
          <p:cNvPr id="25" name="TextBox 24">
            <a:extLst>
              <a:ext uri="{FF2B5EF4-FFF2-40B4-BE49-F238E27FC236}">
                <a16:creationId xmlns:a16="http://schemas.microsoft.com/office/drawing/2014/main" id="{07E9676E-6506-5339-9F73-D6D99F09910D}"/>
              </a:ext>
            </a:extLst>
          </p:cNvPr>
          <p:cNvSpPr txBox="1"/>
          <p:nvPr/>
        </p:nvSpPr>
        <p:spPr>
          <a:xfrm>
            <a:off x="5886917" y="2912739"/>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pic>
        <p:nvPicPr>
          <p:cNvPr id="26" name="Picture 25">
            <a:extLst>
              <a:ext uri="{FF2B5EF4-FFF2-40B4-BE49-F238E27FC236}">
                <a16:creationId xmlns:a16="http://schemas.microsoft.com/office/drawing/2014/main" id="{66FBE3B3-A919-3B17-2E94-2AD5F01BA62C}"/>
              </a:ext>
            </a:extLst>
          </p:cNvPr>
          <p:cNvPicPr>
            <a:picLocks noChangeAspect="1"/>
          </p:cNvPicPr>
          <p:nvPr/>
        </p:nvPicPr>
        <p:blipFill>
          <a:blip r:embed="rId3"/>
          <a:stretch>
            <a:fillRect/>
          </a:stretch>
        </p:blipFill>
        <p:spPr>
          <a:xfrm>
            <a:off x="6665100" y="3263968"/>
            <a:ext cx="819103" cy="819103"/>
          </a:xfrm>
          <a:prstGeom prst="rect">
            <a:avLst/>
          </a:prstGeom>
        </p:spPr>
      </p:pic>
      <p:sp>
        <p:nvSpPr>
          <p:cNvPr id="28" name="TextBox 27">
            <a:extLst>
              <a:ext uri="{FF2B5EF4-FFF2-40B4-BE49-F238E27FC236}">
                <a16:creationId xmlns:a16="http://schemas.microsoft.com/office/drawing/2014/main" id="{BB96685F-0ED4-56F4-04DB-10245C9153D1}"/>
              </a:ext>
            </a:extLst>
          </p:cNvPr>
          <p:cNvSpPr txBox="1"/>
          <p:nvPr/>
        </p:nvSpPr>
        <p:spPr>
          <a:xfrm>
            <a:off x="5933219" y="4000087"/>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48641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مقدمة</a:t>
            </a:r>
            <a:endParaRPr sz="40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01</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561757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معالجة البيان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6BDC45AE-131F-994F-26E6-AE65CD926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02" y="1396093"/>
            <a:ext cx="7421994" cy="271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7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56802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معالجة البيان</a:t>
            </a:r>
            <a:endParaRPr lang="ar-SY" sz="2000"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5892BF41-C234-8065-A9FD-7FC1677E6BD3}"/>
              </a:ext>
            </a:extLst>
          </p:cNvPr>
          <p:cNvSpPr txBox="1"/>
          <p:nvPr/>
        </p:nvSpPr>
        <p:spPr>
          <a:xfrm>
            <a:off x="5846173" y="1879252"/>
            <a:ext cx="2400300" cy="1384995"/>
          </a:xfrm>
          <a:prstGeom prst="rect">
            <a:avLst/>
          </a:prstGeom>
          <a:noFill/>
        </p:spPr>
        <p:txBody>
          <a:bodyPr wrap="square">
            <a:spAutoFit/>
          </a:bodyPr>
          <a:lstStyle/>
          <a:p>
            <a:pPr algn="l"/>
            <a:r>
              <a:rPr lang="en-US" b="1" dirty="0"/>
              <a:t>Activities List:</a:t>
            </a:r>
          </a:p>
          <a:p>
            <a:pPr algn="l"/>
            <a:r>
              <a:rPr lang="en-US" dirty="0"/>
              <a:t>   1 - Login </a:t>
            </a:r>
          </a:p>
          <a:p>
            <a:pPr algn="l"/>
            <a:r>
              <a:rPr lang="en-US" dirty="0"/>
              <a:t>   2 - Select Items</a:t>
            </a:r>
          </a:p>
          <a:p>
            <a:pPr algn="l"/>
            <a:r>
              <a:rPr lang="en-US" dirty="0"/>
              <a:t>   3 - Cancel</a:t>
            </a:r>
          </a:p>
          <a:p>
            <a:pPr algn="l"/>
            <a:r>
              <a:rPr lang="en-US" dirty="0"/>
              <a:t>   4 - Set Payment Method </a:t>
            </a:r>
          </a:p>
          <a:p>
            <a:pPr algn="l"/>
            <a:r>
              <a:rPr lang="en-US" dirty="0"/>
              <a:t>   5 - End Order</a:t>
            </a:r>
          </a:p>
        </p:txBody>
      </p:sp>
      <p:sp>
        <p:nvSpPr>
          <p:cNvPr id="10" name="TextBox 9">
            <a:extLst>
              <a:ext uri="{FF2B5EF4-FFF2-40B4-BE49-F238E27FC236}">
                <a16:creationId xmlns:a16="http://schemas.microsoft.com/office/drawing/2014/main" id="{6E0CA24C-7F3E-A0D8-ADC5-4BD1F10822D5}"/>
              </a:ext>
            </a:extLst>
          </p:cNvPr>
          <p:cNvSpPr txBox="1"/>
          <p:nvPr/>
        </p:nvSpPr>
        <p:spPr>
          <a:xfrm>
            <a:off x="1011828" y="1771530"/>
            <a:ext cx="4572000" cy="1600438"/>
          </a:xfrm>
          <a:prstGeom prst="rect">
            <a:avLst/>
          </a:prstGeom>
          <a:noFill/>
        </p:spPr>
        <p:txBody>
          <a:bodyPr wrap="square">
            <a:spAutoFit/>
          </a:bodyPr>
          <a:lstStyle/>
          <a:p>
            <a:r>
              <a:rPr lang="en-US" b="1" dirty="0"/>
              <a:t>Gateways List:</a:t>
            </a:r>
          </a:p>
          <a:p>
            <a:r>
              <a:rPr lang="en-US" dirty="0"/>
              <a:t>   1 - Gateway 1 </a:t>
            </a:r>
          </a:p>
          <a:p>
            <a:r>
              <a:rPr lang="en-US" dirty="0"/>
              <a:t>       1.1 – Inputs:</a:t>
            </a:r>
          </a:p>
          <a:p>
            <a:r>
              <a:rPr lang="en-US" dirty="0"/>
              <a:t>           * Select Items</a:t>
            </a:r>
          </a:p>
          <a:p>
            <a:r>
              <a:rPr lang="en-US" dirty="0"/>
              <a:t>       1.2 – Outputs:</a:t>
            </a:r>
          </a:p>
          <a:p>
            <a:r>
              <a:rPr lang="en-US" dirty="0"/>
              <a:t>           * Set Payment Method</a:t>
            </a:r>
          </a:p>
          <a:p>
            <a:r>
              <a:rPr lang="en-US" dirty="0"/>
              <a:t>           * Cancel</a:t>
            </a:r>
          </a:p>
        </p:txBody>
      </p:sp>
    </p:spTree>
    <p:extLst>
      <p:ext uri="{BB962C8B-B14F-4D97-AF65-F5344CB8AC3E}">
        <p14:creationId xmlns:p14="http://schemas.microsoft.com/office/powerpoint/2010/main" val="4203382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56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استخراج الفاعلين</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الفاعلين</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483033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الفاعلين</a:t>
            </a:r>
            <a:endParaRPr lang="ar-SY" sz="2000" dirty="0">
              <a:latin typeface="Dubai" panose="020B0503030403030204" pitchFamily="34" charset="-78"/>
              <a:cs typeface="Dubai" panose="020B0503030403030204" pitchFamily="34" charset="-78"/>
            </a:endParaRPr>
          </a:p>
        </p:txBody>
      </p:sp>
      <p:pic>
        <p:nvPicPr>
          <p:cNvPr id="5" name="Picture 4">
            <a:extLst>
              <a:ext uri="{FF2B5EF4-FFF2-40B4-BE49-F238E27FC236}">
                <a16:creationId xmlns:a16="http://schemas.microsoft.com/office/drawing/2014/main" id="{87AC1F49-8979-A5D9-A59B-FEDB4F4C2546}"/>
              </a:ext>
            </a:extLst>
          </p:cNvPr>
          <p:cNvPicPr>
            <a:picLocks noChangeAspect="1"/>
          </p:cNvPicPr>
          <p:nvPr/>
        </p:nvPicPr>
        <p:blipFill>
          <a:blip r:embed="rId3"/>
          <a:stretch>
            <a:fillRect/>
          </a:stretch>
        </p:blipFill>
        <p:spPr>
          <a:xfrm>
            <a:off x="0" y="1396093"/>
            <a:ext cx="9144000" cy="2621488"/>
          </a:xfrm>
          <a:prstGeom prst="rect">
            <a:avLst/>
          </a:prstGeom>
        </p:spPr>
      </p:pic>
    </p:spTree>
    <p:extLst>
      <p:ext uri="{BB962C8B-B14F-4D97-AF65-F5344CB8AC3E}">
        <p14:creationId xmlns:p14="http://schemas.microsoft.com/office/powerpoint/2010/main" val="379318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الفاعلين</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637567"/>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23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142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البوابات</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830997"/>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البوابات مع شروط الانتقال</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البوابات</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658920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78A4D998-1DA4-8624-49EA-4738F802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1" y="1396093"/>
            <a:ext cx="8966756" cy="287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882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معيار </a:t>
            </a:r>
            <a:r>
              <a:rPr lang="en-US" sz="3500" dirty="0">
                <a:solidFill>
                  <a:schemeClr val="accent1"/>
                </a:solidFill>
                <a:latin typeface="Dubai" panose="020B0503030403030204" pitchFamily="34" charset="-78"/>
                <a:cs typeface="Dubai" panose="020B0503030403030204" pitchFamily="34" charset="-78"/>
              </a:rPr>
              <a:t>BPMN</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pic>
        <p:nvPicPr>
          <p:cNvPr id="16" name="Picture 15">
            <a:extLst>
              <a:ext uri="{FF2B5EF4-FFF2-40B4-BE49-F238E27FC236}">
                <a16:creationId xmlns:a16="http://schemas.microsoft.com/office/drawing/2014/main" id="{B45B8746-D0C4-2D33-F52C-06D5911E90F7}"/>
              </a:ext>
            </a:extLst>
          </p:cNvPr>
          <p:cNvPicPr>
            <a:picLocks noChangeAspect="1"/>
          </p:cNvPicPr>
          <p:nvPr/>
        </p:nvPicPr>
        <p:blipFill>
          <a:blip r:embed="rId3"/>
          <a:stretch>
            <a:fillRect/>
          </a:stretch>
        </p:blipFill>
        <p:spPr>
          <a:xfrm>
            <a:off x="6656678" y="2229381"/>
            <a:ext cx="1574177" cy="1574177"/>
          </a:xfrm>
          <a:prstGeom prst="rect">
            <a:avLst/>
          </a:prstGeom>
        </p:spPr>
      </p:pic>
      <p:pic>
        <p:nvPicPr>
          <p:cNvPr id="19" name="Picture 18">
            <a:extLst>
              <a:ext uri="{FF2B5EF4-FFF2-40B4-BE49-F238E27FC236}">
                <a16:creationId xmlns:a16="http://schemas.microsoft.com/office/drawing/2014/main" id="{CCDEB27A-F029-0ADB-BA10-47468FF6BDE3}"/>
              </a:ext>
            </a:extLst>
          </p:cNvPr>
          <p:cNvPicPr>
            <a:picLocks noChangeAspect="1"/>
          </p:cNvPicPr>
          <p:nvPr/>
        </p:nvPicPr>
        <p:blipFill>
          <a:blip r:embed="rId4"/>
          <a:stretch>
            <a:fillRect/>
          </a:stretch>
        </p:blipFill>
        <p:spPr>
          <a:xfrm>
            <a:off x="1090655" y="1974129"/>
            <a:ext cx="1559027" cy="1559027"/>
          </a:xfrm>
          <a:prstGeom prst="rect">
            <a:avLst/>
          </a:prstGeom>
        </p:spPr>
      </p:pic>
      <p:pic>
        <p:nvPicPr>
          <p:cNvPr id="21" name="Picture 20">
            <a:extLst>
              <a:ext uri="{FF2B5EF4-FFF2-40B4-BE49-F238E27FC236}">
                <a16:creationId xmlns:a16="http://schemas.microsoft.com/office/drawing/2014/main" id="{018C459D-577F-00EE-988E-5B6B3C051F99}"/>
              </a:ext>
            </a:extLst>
          </p:cNvPr>
          <p:cNvPicPr>
            <a:picLocks noChangeAspect="1"/>
          </p:cNvPicPr>
          <p:nvPr/>
        </p:nvPicPr>
        <p:blipFill>
          <a:blip r:embed="rId5"/>
          <a:stretch>
            <a:fillRect/>
          </a:stretch>
        </p:blipFill>
        <p:spPr>
          <a:xfrm>
            <a:off x="2700735" y="2515169"/>
            <a:ext cx="1951788" cy="1951788"/>
          </a:xfrm>
          <a:prstGeom prst="rect">
            <a:avLst/>
          </a:prstGeom>
        </p:spPr>
      </p:pic>
      <p:pic>
        <p:nvPicPr>
          <p:cNvPr id="23" name="Picture 22">
            <a:extLst>
              <a:ext uri="{FF2B5EF4-FFF2-40B4-BE49-F238E27FC236}">
                <a16:creationId xmlns:a16="http://schemas.microsoft.com/office/drawing/2014/main" id="{CBE52214-E624-9DD4-B6ED-FDFC87CC2219}"/>
              </a:ext>
            </a:extLst>
          </p:cNvPr>
          <p:cNvPicPr>
            <a:picLocks noChangeAspect="1"/>
          </p:cNvPicPr>
          <p:nvPr/>
        </p:nvPicPr>
        <p:blipFill>
          <a:blip r:embed="rId6"/>
          <a:stretch>
            <a:fillRect/>
          </a:stretch>
        </p:blipFill>
        <p:spPr>
          <a:xfrm>
            <a:off x="3865638" y="2474155"/>
            <a:ext cx="1951788" cy="1951788"/>
          </a:xfrm>
          <a:prstGeom prst="rect">
            <a:avLst/>
          </a:prstGeom>
        </p:spPr>
      </p:pic>
      <p:pic>
        <p:nvPicPr>
          <p:cNvPr id="25" name="Picture 24">
            <a:extLst>
              <a:ext uri="{FF2B5EF4-FFF2-40B4-BE49-F238E27FC236}">
                <a16:creationId xmlns:a16="http://schemas.microsoft.com/office/drawing/2014/main" id="{DDB6A215-2F96-D4CA-BE16-21AAE1FB302A}"/>
              </a:ext>
            </a:extLst>
          </p:cNvPr>
          <p:cNvPicPr>
            <a:picLocks noChangeAspect="1"/>
          </p:cNvPicPr>
          <p:nvPr/>
        </p:nvPicPr>
        <p:blipFill>
          <a:blip r:embed="rId7"/>
          <a:stretch>
            <a:fillRect/>
          </a:stretch>
        </p:blipFill>
        <p:spPr>
          <a:xfrm>
            <a:off x="3319592" y="3095316"/>
            <a:ext cx="1942183" cy="1942183"/>
          </a:xfrm>
          <a:prstGeom prst="rect">
            <a:avLst/>
          </a:prstGeom>
        </p:spPr>
      </p:pic>
      <p:pic>
        <p:nvPicPr>
          <p:cNvPr id="27" name="Picture 26">
            <a:extLst>
              <a:ext uri="{FF2B5EF4-FFF2-40B4-BE49-F238E27FC236}">
                <a16:creationId xmlns:a16="http://schemas.microsoft.com/office/drawing/2014/main" id="{1890B7EA-79E0-9E2C-4714-246DC1A9A9AD}"/>
              </a:ext>
            </a:extLst>
          </p:cNvPr>
          <p:cNvPicPr>
            <a:picLocks noChangeAspect="1"/>
          </p:cNvPicPr>
          <p:nvPr/>
        </p:nvPicPr>
        <p:blipFill>
          <a:blip r:embed="rId8"/>
          <a:stretch>
            <a:fillRect/>
          </a:stretch>
        </p:blipFill>
        <p:spPr>
          <a:xfrm>
            <a:off x="100371" y="1981662"/>
            <a:ext cx="1559027" cy="1559027"/>
          </a:xfrm>
          <a:prstGeom prst="rect">
            <a:avLst/>
          </a:prstGeom>
        </p:spPr>
      </p:pic>
      <p:pic>
        <p:nvPicPr>
          <p:cNvPr id="29" name="Picture 28">
            <a:extLst>
              <a:ext uri="{FF2B5EF4-FFF2-40B4-BE49-F238E27FC236}">
                <a16:creationId xmlns:a16="http://schemas.microsoft.com/office/drawing/2014/main" id="{A84EE969-82F0-DFEC-EDA8-34352D395C98}"/>
              </a:ext>
            </a:extLst>
          </p:cNvPr>
          <p:cNvPicPr>
            <a:picLocks noChangeAspect="1"/>
          </p:cNvPicPr>
          <p:nvPr/>
        </p:nvPicPr>
        <p:blipFill>
          <a:blip r:embed="rId9"/>
          <a:stretch>
            <a:fillRect/>
          </a:stretch>
        </p:blipFill>
        <p:spPr>
          <a:xfrm>
            <a:off x="7262518" y="1516261"/>
            <a:ext cx="1600368" cy="1600368"/>
          </a:xfrm>
          <a:prstGeom prst="rect">
            <a:avLst/>
          </a:prstGeom>
        </p:spPr>
      </p:pic>
      <p:pic>
        <p:nvPicPr>
          <p:cNvPr id="31" name="Picture 30">
            <a:extLst>
              <a:ext uri="{FF2B5EF4-FFF2-40B4-BE49-F238E27FC236}">
                <a16:creationId xmlns:a16="http://schemas.microsoft.com/office/drawing/2014/main" id="{E2B152A8-9837-6AF1-8704-468A7D45D5EE}"/>
              </a:ext>
            </a:extLst>
          </p:cNvPr>
          <p:cNvPicPr>
            <a:picLocks noChangeAspect="1"/>
          </p:cNvPicPr>
          <p:nvPr/>
        </p:nvPicPr>
        <p:blipFill>
          <a:blip r:embed="rId10"/>
          <a:stretch>
            <a:fillRect/>
          </a:stretch>
        </p:blipFill>
        <p:spPr>
          <a:xfrm>
            <a:off x="571762" y="1219462"/>
            <a:ext cx="1559027" cy="1559027"/>
          </a:xfrm>
          <a:prstGeom prst="rect">
            <a:avLst/>
          </a:prstGeom>
        </p:spPr>
      </p:pic>
      <p:pic>
        <p:nvPicPr>
          <p:cNvPr id="33" name="Picture 32">
            <a:extLst>
              <a:ext uri="{FF2B5EF4-FFF2-40B4-BE49-F238E27FC236}">
                <a16:creationId xmlns:a16="http://schemas.microsoft.com/office/drawing/2014/main" id="{24BB236E-2BC1-BBBE-0AB1-6F6E1349A15F}"/>
              </a:ext>
            </a:extLst>
          </p:cNvPr>
          <p:cNvPicPr>
            <a:picLocks noChangeAspect="1"/>
          </p:cNvPicPr>
          <p:nvPr/>
        </p:nvPicPr>
        <p:blipFill>
          <a:blip r:embed="rId11"/>
          <a:stretch>
            <a:fillRect/>
          </a:stretch>
        </p:blipFill>
        <p:spPr>
          <a:xfrm>
            <a:off x="5971102" y="1516615"/>
            <a:ext cx="1600367" cy="1600367"/>
          </a:xfrm>
          <a:prstGeom prst="rect">
            <a:avLst/>
          </a:prstGeom>
        </p:spPr>
      </p:pic>
      <p:pic>
        <p:nvPicPr>
          <p:cNvPr id="35" name="Picture 34">
            <a:extLst>
              <a:ext uri="{FF2B5EF4-FFF2-40B4-BE49-F238E27FC236}">
                <a16:creationId xmlns:a16="http://schemas.microsoft.com/office/drawing/2014/main" id="{F18D21AD-0DFE-CB44-DC09-7FCE3CB546BF}"/>
              </a:ext>
            </a:extLst>
          </p:cNvPr>
          <p:cNvPicPr>
            <a:picLocks noChangeAspect="1"/>
          </p:cNvPicPr>
          <p:nvPr/>
        </p:nvPicPr>
        <p:blipFill rotWithShape="1">
          <a:blip r:embed="rId12"/>
          <a:srcRect l="27213" t="33976" r="27108" b="33224"/>
          <a:stretch/>
        </p:blipFill>
        <p:spPr>
          <a:xfrm>
            <a:off x="3372122" y="1251894"/>
            <a:ext cx="1759232" cy="1263275"/>
          </a:xfrm>
          <a:prstGeom prst="rect">
            <a:avLst/>
          </a:prstGeom>
        </p:spPr>
      </p:pic>
      <p:sp>
        <p:nvSpPr>
          <p:cNvPr id="37" name="TextBox 36">
            <a:extLst>
              <a:ext uri="{FF2B5EF4-FFF2-40B4-BE49-F238E27FC236}">
                <a16:creationId xmlns:a16="http://schemas.microsoft.com/office/drawing/2014/main" id="{4B4F16BF-4F9A-C364-6727-5E015A9EA52F}"/>
              </a:ext>
            </a:extLst>
          </p:cNvPr>
          <p:cNvSpPr txBox="1"/>
          <p:nvPr/>
        </p:nvSpPr>
        <p:spPr>
          <a:xfrm>
            <a:off x="444889" y="3265276"/>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الأحداث</a:t>
            </a:r>
            <a:endParaRPr lang="en-US" sz="1600" dirty="0">
              <a:latin typeface="Dubai" panose="020B0503030403030204" pitchFamily="34" charset="-78"/>
              <a:cs typeface="Dubai" panose="020B0503030403030204" pitchFamily="34" charset="-78"/>
            </a:endParaRPr>
          </a:p>
        </p:txBody>
      </p:sp>
      <p:sp>
        <p:nvSpPr>
          <p:cNvPr id="38" name="TextBox 37">
            <a:extLst>
              <a:ext uri="{FF2B5EF4-FFF2-40B4-BE49-F238E27FC236}">
                <a16:creationId xmlns:a16="http://schemas.microsoft.com/office/drawing/2014/main" id="{E1B92A4A-061A-351A-60D7-5D1D5FDA931C}"/>
              </a:ext>
            </a:extLst>
          </p:cNvPr>
          <p:cNvSpPr txBox="1"/>
          <p:nvPr/>
        </p:nvSpPr>
        <p:spPr>
          <a:xfrm>
            <a:off x="3432279" y="4507971"/>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نقاط القرار (البوابات)</a:t>
            </a:r>
            <a:endParaRPr lang="en-US" sz="1600" dirty="0">
              <a:latin typeface="Dubai" panose="020B0503030403030204" pitchFamily="34" charset="-78"/>
              <a:cs typeface="Dubai" panose="020B0503030403030204" pitchFamily="34" charset="-78"/>
            </a:endParaRPr>
          </a:p>
        </p:txBody>
      </p:sp>
      <p:sp>
        <p:nvSpPr>
          <p:cNvPr id="39" name="TextBox 38">
            <a:extLst>
              <a:ext uri="{FF2B5EF4-FFF2-40B4-BE49-F238E27FC236}">
                <a16:creationId xmlns:a16="http://schemas.microsoft.com/office/drawing/2014/main" id="{6042FA31-67D5-5C50-1144-C0F73EB5771D}"/>
              </a:ext>
            </a:extLst>
          </p:cNvPr>
          <p:cNvSpPr txBox="1"/>
          <p:nvPr/>
        </p:nvSpPr>
        <p:spPr>
          <a:xfrm>
            <a:off x="3340594" y="2466688"/>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الفاعلين</a:t>
            </a:r>
            <a:endParaRPr lang="en-US" sz="1600" dirty="0">
              <a:latin typeface="Dubai" panose="020B0503030403030204" pitchFamily="34" charset="-78"/>
              <a:cs typeface="Dubai" panose="020B0503030403030204" pitchFamily="34" charset="-78"/>
            </a:endParaRPr>
          </a:p>
        </p:txBody>
      </p:sp>
      <p:sp>
        <p:nvSpPr>
          <p:cNvPr id="40" name="TextBox 39">
            <a:extLst>
              <a:ext uri="{FF2B5EF4-FFF2-40B4-BE49-F238E27FC236}">
                <a16:creationId xmlns:a16="http://schemas.microsoft.com/office/drawing/2014/main" id="{A8BC51B3-3426-017D-6F2D-4E2CC908E97B}"/>
              </a:ext>
            </a:extLst>
          </p:cNvPr>
          <p:cNvSpPr txBox="1"/>
          <p:nvPr/>
        </p:nvSpPr>
        <p:spPr>
          <a:xfrm>
            <a:off x="6577988" y="3290640"/>
            <a:ext cx="1731555"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المهام</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4128257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تحديد أنماط البوابات</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A6FE1829-2FEA-7C64-045A-F76D8C97D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2230"/>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21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7" name="Rectangle 66">
            <a:extLst>
              <a:ext uri="{FF2B5EF4-FFF2-40B4-BE49-F238E27FC236}">
                <a16:creationId xmlns:a16="http://schemas.microsoft.com/office/drawing/2014/main" id="{97ACCC25-C01F-1FC8-7D9D-2AA09B05F264}"/>
              </a:ext>
            </a:extLst>
          </p:cNvPr>
          <p:cNvSpPr/>
          <p:nvPr/>
        </p:nvSpPr>
        <p:spPr>
          <a:xfrm>
            <a:off x="3804252" y="139609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استخراج السيناريوهات</a:t>
            </a:r>
          </a:p>
        </p:txBody>
      </p:sp>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المخطَّط العام</a:t>
            </a:r>
            <a:endParaRPr lang="ar-SY" sz="2000" dirty="0">
              <a:latin typeface="Dubai" panose="020B0503030403030204" pitchFamily="34" charset="-78"/>
              <a:cs typeface="Dubai" panose="020B0503030403030204" pitchFamily="34" charset="-78"/>
            </a:endParaRPr>
          </a:p>
        </p:txBody>
      </p:sp>
      <p:sp>
        <p:nvSpPr>
          <p:cNvPr id="3" name="Rectangle 2">
            <a:extLst>
              <a:ext uri="{FF2B5EF4-FFF2-40B4-BE49-F238E27FC236}">
                <a16:creationId xmlns:a16="http://schemas.microsoft.com/office/drawing/2014/main" id="{4A1D8424-2B52-C80D-F8A5-166167610665}"/>
              </a:ext>
            </a:extLst>
          </p:cNvPr>
          <p:cNvSpPr/>
          <p:nvPr/>
        </p:nvSpPr>
        <p:spPr>
          <a:xfrm>
            <a:off x="3804251" y="2303587"/>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rtl="1"/>
            <a:r>
              <a:rPr lang="ar-SY" sz="1400" b="1" dirty="0">
                <a:solidFill>
                  <a:schemeClr val="tx1"/>
                </a:solidFill>
                <a:latin typeface="+mj-lt"/>
                <a:cs typeface="Dubai" panose="020B0503030403030204" pitchFamily="34" charset="-78"/>
              </a:rPr>
              <a:t>بناء بيان </a:t>
            </a:r>
            <a:r>
              <a:rPr lang="en-US" sz="1400" b="1" dirty="0">
                <a:solidFill>
                  <a:schemeClr val="tx1"/>
                </a:solidFill>
                <a:latin typeface="+mj-lt"/>
                <a:cs typeface="Dubai" panose="020B0503030403030204" pitchFamily="34" charset="-78"/>
              </a:rPr>
              <a:t>(Graph)</a:t>
            </a:r>
            <a:r>
              <a:rPr lang="ar-SY" sz="1400" b="1" dirty="0">
                <a:solidFill>
                  <a:schemeClr val="tx1"/>
                </a:solidFill>
                <a:latin typeface="+mj-lt"/>
                <a:cs typeface="Dubai" panose="020B0503030403030204" pitchFamily="34" charset="-78"/>
              </a:rPr>
              <a:t> الأنشطة</a:t>
            </a:r>
          </a:p>
        </p:txBody>
      </p:sp>
      <p:sp>
        <p:nvSpPr>
          <p:cNvPr id="4" name="Rectangle 3">
            <a:extLst>
              <a:ext uri="{FF2B5EF4-FFF2-40B4-BE49-F238E27FC236}">
                <a16:creationId xmlns:a16="http://schemas.microsoft.com/office/drawing/2014/main" id="{6073CE5E-5BFB-4C61-FA1B-4198ADD7B16C}"/>
              </a:ext>
            </a:extLst>
          </p:cNvPr>
          <p:cNvSpPr/>
          <p:nvPr/>
        </p:nvSpPr>
        <p:spPr>
          <a:xfrm>
            <a:off x="3804250" y="3201179"/>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معالجة البيان</a:t>
            </a:r>
          </a:p>
        </p:txBody>
      </p:sp>
      <p:sp>
        <p:nvSpPr>
          <p:cNvPr id="5" name="Rectangle 4">
            <a:extLst>
              <a:ext uri="{FF2B5EF4-FFF2-40B4-BE49-F238E27FC236}">
                <a16:creationId xmlns:a16="http://schemas.microsoft.com/office/drawing/2014/main" id="{B5943C9C-E3BC-D30B-3992-D5900F3EB955}"/>
              </a:ext>
            </a:extLst>
          </p:cNvPr>
          <p:cNvSpPr/>
          <p:nvPr/>
        </p:nvSpPr>
        <p:spPr>
          <a:xfrm>
            <a:off x="3804253" y="4117315"/>
            <a:ext cx="1535289" cy="630061"/>
          </a:xfrm>
          <a:prstGeom prst="rect">
            <a:avLst/>
          </a:prstGeom>
          <a:solidFill>
            <a:schemeClr val="bg2">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الأنشطة</a:t>
            </a:r>
          </a:p>
        </p:txBody>
      </p:sp>
      <p:sp>
        <p:nvSpPr>
          <p:cNvPr id="7" name="Rectangle 6">
            <a:extLst>
              <a:ext uri="{FF2B5EF4-FFF2-40B4-BE49-F238E27FC236}">
                <a16:creationId xmlns:a16="http://schemas.microsoft.com/office/drawing/2014/main" id="{7B082401-54AE-50A4-3F21-49E4123F7B40}"/>
              </a:ext>
            </a:extLst>
          </p:cNvPr>
          <p:cNvSpPr/>
          <p:nvPr/>
        </p:nvSpPr>
        <p:spPr>
          <a:xfrm>
            <a:off x="6283475" y="4117314"/>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أنماط البوابات</a:t>
            </a:r>
          </a:p>
        </p:txBody>
      </p:sp>
      <p:sp>
        <p:nvSpPr>
          <p:cNvPr id="8" name="Rectangle 7">
            <a:extLst>
              <a:ext uri="{FF2B5EF4-FFF2-40B4-BE49-F238E27FC236}">
                <a16:creationId xmlns:a16="http://schemas.microsoft.com/office/drawing/2014/main" id="{24F72208-7011-0BA8-3D68-C7E22EC2EFBD}"/>
              </a:ext>
            </a:extLst>
          </p:cNvPr>
          <p:cNvSpPr/>
          <p:nvPr/>
        </p:nvSpPr>
        <p:spPr>
          <a:xfrm>
            <a:off x="1278766" y="4117313"/>
            <a:ext cx="1535289" cy="63006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b="1" dirty="0">
                <a:solidFill>
                  <a:schemeClr val="tx1"/>
                </a:solidFill>
                <a:latin typeface="+mj-lt"/>
                <a:cs typeface="Dubai" panose="020B0503030403030204" pitchFamily="34" charset="-78"/>
              </a:rPr>
              <a:t>تحديد الفاعلين</a:t>
            </a:r>
          </a:p>
        </p:txBody>
      </p:sp>
      <p:cxnSp>
        <p:nvCxnSpPr>
          <p:cNvPr id="10" name="Connector: Elbow 9">
            <a:extLst>
              <a:ext uri="{FF2B5EF4-FFF2-40B4-BE49-F238E27FC236}">
                <a16:creationId xmlns:a16="http://schemas.microsoft.com/office/drawing/2014/main" id="{FECDA5E6-C842-ECEB-FA4A-D288167A660B}"/>
              </a:ext>
            </a:extLst>
          </p:cNvPr>
          <p:cNvCxnSpPr>
            <a:stCxn id="67" idx="2"/>
            <a:endCxn id="3" idx="0"/>
          </p:cNvCxnSpPr>
          <p:nvPr/>
        </p:nvCxnSpPr>
        <p:spPr>
          <a:xfrm rot="5400000">
            <a:off x="4433181" y="2164870"/>
            <a:ext cx="277433"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9A3173-2534-68B9-FA8C-099F13C21431}"/>
              </a:ext>
            </a:extLst>
          </p:cNvPr>
          <p:cNvCxnSpPr>
            <a:cxnSpLocks/>
            <a:stCxn id="3" idx="2"/>
            <a:endCxn id="4" idx="0"/>
          </p:cNvCxnSpPr>
          <p:nvPr/>
        </p:nvCxnSpPr>
        <p:spPr>
          <a:xfrm rot="5400000">
            <a:off x="4438131" y="3067413"/>
            <a:ext cx="26753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28AFF43-9361-6D3D-CA25-576A2EE0B0E6}"/>
              </a:ext>
            </a:extLst>
          </p:cNvPr>
          <p:cNvCxnSpPr>
            <a:stCxn id="4" idx="2"/>
            <a:endCxn id="5" idx="0"/>
          </p:cNvCxnSpPr>
          <p:nvPr/>
        </p:nvCxnSpPr>
        <p:spPr>
          <a:xfrm rot="16200000" flipH="1">
            <a:off x="4428859" y="3974275"/>
            <a:ext cx="286075"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A15F672-F233-6610-2EC3-A04EBF1B21DF}"/>
              </a:ext>
            </a:extLst>
          </p:cNvPr>
          <p:cNvCxnSpPr>
            <a:stCxn id="4" idx="1"/>
            <a:endCxn id="8" idx="0"/>
          </p:cNvCxnSpPr>
          <p:nvPr/>
        </p:nvCxnSpPr>
        <p:spPr>
          <a:xfrm rot="10800000" flipV="1">
            <a:off x="2046412" y="3516209"/>
            <a:ext cx="1757839" cy="6011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9291E9A-6590-9872-2F61-B77CA6D6FC0C}"/>
              </a:ext>
            </a:extLst>
          </p:cNvPr>
          <p:cNvCxnSpPr>
            <a:stCxn id="4" idx="3"/>
            <a:endCxn id="7" idx="0"/>
          </p:cNvCxnSpPr>
          <p:nvPr/>
        </p:nvCxnSpPr>
        <p:spPr>
          <a:xfrm>
            <a:off x="5339539" y="3516210"/>
            <a:ext cx="1711581" cy="6011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476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تحديد أنماط الأنشطة</a:t>
            </a:r>
            <a:endParaRPr lang="ar-SY" sz="2000" dirty="0">
              <a:latin typeface="Dubai" panose="020B0503030403030204" pitchFamily="34" charset="-78"/>
              <a:cs typeface="Dubai" panose="020B0503030403030204" pitchFamily="34" charset="-78"/>
            </a:endParaRPr>
          </a:p>
        </p:txBody>
      </p:sp>
      <p:pic>
        <p:nvPicPr>
          <p:cNvPr id="11" name="Picture 10">
            <a:extLst>
              <a:ext uri="{FF2B5EF4-FFF2-40B4-BE49-F238E27FC236}">
                <a16:creationId xmlns:a16="http://schemas.microsoft.com/office/drawing/2014/main" id="{81125069-23ED-6A63-460C-0EEF5920FD49}"/>
              </a:ext>
            </a:extLst>
          </p:cNvPr>
          <p:cNvPicPr>
            <a:picLocks noChangeAspect="1"/>
          </p:cNvPicPr>
          <p:nvPr/>
        </p:nvPicPr>
        <p:blipFill>
          <a:blip r:embed="rId3"/>
          <a:stretch>
            <a:fillRect/>
          </a:stretch>
        </p:blipFill>
        <p:spPr>
          <a:xfrm>
            <a:off x="922764" y="746933"/>
            <a:ext cx="806773" cy="806773"/>
          </a:xfrm>
          <a:prstGeom prst="rect">
            <a:avLst/>
          </a:prstGeom>
        </p:spPr>
      </p:pic>
      <p:sp>
        <p:nvSpPr>
          <p:cNvPr id="12" name="TextBox 11">
            <a:extLst>
              <a:ext uri="{FF2B5EF4-FFF2-40B4-BE49-F238E27FC236}">
                <a16:creationId xmlns:a16="http://schemas.microsoft.com/office/drawing/2014/main" id="{C32B39D6-B89E-7F31-8092-6DAFBD281525}"/>
              </a:ext>
            </a:extLst>
          </p:cNvPr>
          <p:cNvSpPr txBox="1"/>
          <p:nvPr/>
        </p:nvSpPr>
        <p:spPr>
          <a:xfrm>
            <a:off x="605747" y="1660281"/>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التوصيف النصي للعملية</a:t>
            </a:r>
            <a:endParaRPr lang="en-US" sz="1600" b="1" dirty="0">
              <a:latin typeface="Dubai" panose="020B0503030403030204" pitchFamily="34" charset="-78"/>
              <a:cs typeface="Dubai" panose="020B0503030403030204" pitchFamily="34" charset="-78"/>
            </a:endParaRPr>
          </a:p>
        </p:txBody>
      </p:sp>
      <p:pic>
        <p:nvPicPr>
          <p:cNvPr id="16" name="Picture 15">
            <a:extLst>
              <a:ext uri="{FF2B5EF4-FFF2-40B4-BE49-F238E27FC236}">
                <a16:creationId xmlns:a16="http://schemas.microsoft.com/office/drawing/2014/main" id="{8C39494D-63AC-E03B-650F-8CEE7A83A5AC}"/>
              </a:ext>
            </a:extLst>
          </p:cNvPr>
          <p:cNvPicPr>
            <a:picLocks noChangeAspect="1"/>
          </p:cNvPicPr>
          <p:nvPr/>
        </p:nvPicPr>
        <p:blipFill>
          <a:blip r:embed="rId3"/>
          <a:stretch>
            <a:fillRect/>
          </a:stretch>
        </p:blipFill>
        <p:spPr>
          <a:xfrm>
            <a:off x="7611425" y="1854643"/>
            <a:ext cx="1099125" cy="1099125"/>
          </a:xfrm>
          <a:prstGeom prst="rect">
            <a:avLst/>
          </a:prstGeom>
        </p:spPr>
      </p:pic>
      <p:sp>
        <p:nvSpPr>
          <p:cNvPr id="17" name="TextBox 16">
            <a:extLst>
              <a:ext uri="{FF2B5EF4-FFF2-40B4-BE49-F238E27FC236}">
                <a16:creationId xmlns:a16="http://schemas.microsoft.com/office/drawing/2014/main" id="{A55DFB91-7CBF-40F4-A0FF-F4467CA9C066}"/>
              </a:ext>
            </a:extLst>
          </p:cNvPr>
          <p:cNvSpPr txBox="1"/>
          <p:nvPr/>
        </p:nvSpPr>
        <p:spPr>
          <a:xfrm>
            <a:off x="7468885" y="2886960"/>
            <a:ext cx="1563133"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أنماط الأنشطة</a:t>
            </a:r>
            <a:endParaRPr lang="en-US" sz="1600" b="1" dirty="0">
              <a:latin typeface="Dubai" panose="020B0503030403030204" pitchFamily="34" charset="-78"/>
              <a:cs typeface="Dubai" panose="020B0503030403030204" pitchFamily="34" charset="-78"/>
            </a:endParaRPr>
          </a:p>
        </p:txBody>
      </p:sp>
      <p:sp>
        <p:nvSpPr>
          <p:cNvPr id="19" name="Arrow: Right 18">
            <a:extLst>
              <a:ext uri="{FF2B5EF4-FFF2-40B4-BE49-F238E27FC236}">
                <a16:creationId xmlns:a16="http://schemas.microsoft.com/office/drawing/2014/main" id="{79ACD8C7-86B6-F5F2-904E-40E63B296CBD}"/>
              </a:ext>
            </a:extLst>
          </p:cNvPr>
          <p:cNvSpPr/>
          <p:nvPr/>
        </p:nvSpPr>
        <p:spPr>
          <a:xfrm>
            <a:off x="1831340" y="2691432"/>
            <a:ext cx="1395765"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92FC7DC-6A3F-7103-94C6-AA2A6365E08C}"/>
              </a:ext>
            </a:extLst>
          </p:cNvPr>
          <p:cNvSpPr/>
          <p:nvPr/>
        </p:nvSpPr>
        <p:spPr>
          <a:xfrm>
            <a:off x="6512300" y="258701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68C65A8-46F6-7CC9-DF56-65230E02D5E8}"/>
              </a:ext>
            </a:extLst>
          </p:cNvPr>
          <p:cNvSpPr txBox="1"/>
          <p:nvPr/>
        </p:nvSpPr>
        <p:spPr>
          <a:xfrm>
            <a:off x="1621950" y="2446205"/>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0" name="TextBox 29">
            <a:extLst>
              <a:ext uri="{FF2B5EF4-FFF2-40B4-BE49-F238E27FC236}">
                <a16:creationId xmlns:a16="http://schemas.microsoft.com/office/drawing/2014/main" id="{0422DDB6-4A71-214E-334F-7D1331F5931D}"/>
              </a:ext>
            </a:extLst>
          </p:cNvPr>
          <p:cNvSpPr txBox="1"/>
          <p:nvPr/>
        </p:nvSpPr>
        <p:spPr>
          <a:xfrm>
            <a:off x="6287714" y="2340026"/>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معالجة</a:t>
            </a:r>
            <a:endParaRPr lang="en-US" sz="1600" b="1" dirty="0">
              <a:latin typeface="Dubai" panose="020B0503030403030204" pitchFamily="34" charset="-78"/>
              <a:cs typeface="Dubai" panose="020B0503030403030204" pitchFamily="34" charset="-78"/>
            </a:endParaRPr>
          </a:p>
        </p:txBody>
      </p:sp>
      <p:pic>
        <p:nvPicPr>
          <p:cNvPr id="31" name="Picture 30">
            <a:extLst>
              <a:ext uri="{FF2B5EF4-FFF2-40B4-BE49-F238E27FC236}">
                <a16:creationId xmlns:a16="http://schemas.microsoft.com/office/drawing/2014/main" id="{95305AF8-74BB-73F9-10EE-6EEEB0E2D1D5}"/>
              </a:ext>
            </a:extLst>
          </p:cNvPr>
          <p:cNvPicPr>
            <a:picLocks noChangeAspect="1"/>
          </p:cNvPicPr>
          <p:nvPr/>
        </p:nvPicPr>
        <p:blipFill>
          <a:blip r:embed="rId3"/>
          <a:stretch>
            <a:fillRect/>
          </a:stretch>
        </p:blipFill>
        <p:spPr>
          <a:xfrm>
            <a:off x="913554" y="2277631"/>
            <a:ext cx="819103" cy="819103"/>
          </a:xfrm>
          <a:prstGeom prst="rect">
            <a:avLst/>
          </a:prstGeom>
        </p:spPr>
      </p:pic>
      <p:sp>
        <p:nvSpPr>
          <p:cNvPr id="32" name="TextBox 31">
            <a:extLst>
              <a:ext uri="{FF2B5EF4-FFF2-40B4-BE49-F238E27FC236}">
                <a16:creationId xmlns:a16="http://schemas.microsoft.com/office/drawing/2014/main" id="{506B0965-AF6B-EBCE-C197-793055270B77}"/>
              </a:ext>
            </a:extLst>
          </p:cNvPr>
          <p:cNvSpPr txBox="1"/>
          <p:nvPr/>
        </p:nvSpPr>
        <p:spPr>
          <a:xfrm>
            <a:off x="181673" y="3013750"/>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قائمة الأنشطة</a:t>
            </a:r>
            <a:endParaRPr lang="ar-SY" dirty="0">
              <a:latin typeface="Dubai" panose="020B0503030403030204" pitchFamily="34" charset="-78"/>
              <a:cs typeface="Dubai" panose="020B0503030403030204" pitchFamily="34" charset="-78"/>
            </a:endParaRPr>
          </a:p>
        </p:txBody>
      </p:sp>
      <p:sp>
        <p:nvSpPr>
          <p:cNvPr id="33" name="TextBox 32">
            <a:extLst>
              <a:ext uri="{FF2B5EF4-FFF2-40B4-BE49-F238E27FC236}">
                <a16:creationId xmlns:a16="http://schemas.microsoft.com/office/drawing/2014/main" id="{66D66295-210C-0813-A1F4-42BB6DF44B6A}"/>
              </a:ext>
            </a:extLst>
          </p:cNvPr>
          <p:cNvSpPr txBox="1"/>
          <p:nvPr/>
        </p:nvSpPr>
        <p:spPr>
          <a:xfrm>
            <a:off x="2954256" y="300563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pic>
        <p:nvPicPr>
          <p:cNvPr id="34" name="Picture 33">
            <a:extLst>
              <a:ext uri="{FF2B5EF4-FFF2-40B4-BE49-F238E27FC236}">
                <a16:creationId xmlns:a16="http://schemas.microsoft.com/office/drawing/2014/main" id="{BACD4402-3AF9-2716-3499-BB635200B158}"/>
              </a:ext>
            </a:extLst>
          </p:cNvPr>
          <p:cNvPicPr>
            <a:picLocks noChangeAspect="1"/>
          </p:cNvPicPr>
          <p:nvPr/>
        </p:nvPicPr>
        <p:blipFill>
          <a:blip r:embed="rId4"/>
          <a:stretch>
            <a:fillRect/>
          </a:stretch>
        </p:blipFill>
        <p:spPr>
          <a:xfrm>
            <a:off x="3230437" y="1795152"/>
            <a:ext cx="1118687" cy="1264603"/>
          </a:xfrm>
          <a:prstGeom prst="rect">
            <a:avLst/>
          </a:prstGeom>
        </p:spPr>
      </p:pic>
      <p:sp>
        <p:nvSpPr>
          <p:cNvPr id="35" name="Arrow: Right 34">
            <a:extLst>
              <a:ext uri="{FF2B5EF4-FFF2-40B4-BE49-F238E27FC236}">
                <a16:creationId xmlns:a16="http://schemas.microsoft.com/office/drawing/2014/main" id="{6FC6FC09-F47E-495A-E12B-3FFF405044B7}"/>
              </a:ext>
            </a:extLst>
          </p:cNvPr>
          <p:cNvSpPr/>
          <p:nvPr/>
        </p:nvSpPr>
        <p:spPr>
          <a:xfrm rot="1781341">
            <a:off x="2136237" y="1764856"/>
            <a:ext cx="1110061" cy="195078"/>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9B9D337-3F65-CFDA-BC69-EA47C2B6FDB9}"/>
              </a:ext>
            </a:extLst>
          </p:cNvPr>
          <p:cNvSpPr txBox="1"/>
          <p:nvPr/>
        </p:nvSpPr>
        <p:spPr>
          <a:xfrm rot="1848094">
            <a:off x="1969965" y="1485973"/>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
        <p:nvSpPr>
          <p:cNvPr id="37" name="Arrow: Right 36">
            <a:extLst>
              <a:ext uri="{FF2B5EF4-FFF2-40B4-BE49-F238E27FC236}">
                <a16:creationId xmlns:a16="http://schemas.microsoft.com/office/drawing/2014/main" id="{D17A1F0C-0B5A-27F5-8D6E-A8EC5C998B6E}"/>
              </a:ext>
            </a:extLst>
          </p:cNvPr>
          <p:cNvSpPr/>
          <p:nvPr/>
        </p:nvSpPr>
        <p:spPr>
          <a:xfrm>
            <a:off x="4421312" y="2485762"/>
            <a:ext cx="1099125" cy="280883"/>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0C4FAAFD-F2BA-3D91-0E4B-8228260D4180}"/>
              </a:ext>
            </a:extLst>
          </p:cNvPr>
          <p:cNvSpPr txBox="1"/>
          <p:nvPr/>
        </p:nvSpPr>
        <p:spPr>
          <a:xfrm>
            <a:off x="4196726" y="2230612"/>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الخرج كنص</a:t>
            </a:r>
            <a:endParaRPr lang="en-US" sz="1600" b="1" dirty="0">
              <a:latin typeface="Dubai" panose="020B0503030403030204" pitchFamily="34" charset="-78"/>
              <a:cs typeface="Dubai" panose="020B0503030403030204" pitchFamily="34" charset="-78"/>
            </a:endParaRPr>
          </a:p>
        </p:txBody>
      </p:sp>
      <p:pic>
        <p:nvPicPr>
          <p:cNvPr id="2050" name="Picture 2" descr="Best Restaurant Consultant firms in Dubai - BrandPortunity">
            <a:extLst>
              <a:ext uri="{FF2B5EF4-FFF2-40B4-BE49-F238E27FC236}">
                <a16:creationId xmlns:a16="http://schemas.microsoft.com/office/drawing/2014/main" id="{5A0D1689-B378-B774-0798-D13C806A4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261" y="2049642"/>
            <a:ext cx="1159887" cy="9472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74F333-8052-D122-2A83-753667D046A9}"/>
              </a:ext>
            </a:extLst>
          </p:cNvPr>
          <p:cNvSpPr txBox="1"/>
          <p:nvPr/>
        </p:nvSpPr>
        <p:spPr>
          <a:xfrm>
            <a:off x="5341773" y="2982316"/>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محلل</a:t>
            </a:r>
            <a:endParaRPr lang="en-US" sz="1600" b="1" dirty="0">
              <a:latin typeface="Dubai" panose="020B0503030403030204" pitchFamily="34" charset="-78"/>
              <a:cs typeface="Dubai" panose="020B0503030403030204" pitchFamily="34" charset="-78"/>
            </a:endParaRPr>
          </a:p>
        </p:txBody>
      </p:sp>
      <p:pic>
        <p:nvPicPr>
          <p:cNvPr id="3" name="Picture 2">
            <a:extLst>
              <a:ext uri="{FF2B5EF4-FFF2-40B4-BE49-F238E27FC236}">
                <a16:creationId xmlns:a16="http://schemas.microsoft.com/office/drawing/2014/main" id="{CD3B0EB5-40CE-3A85-90E9-6129D706C6AE}"/>
              </a:ext>
            </a:extLst>
          </p:cNvPr>
          <p:cNvPicPr>
            <a:picLocks noChangeAspect="1"/>
          </p:cNvPicPr>
          <p:nvPr/>
        </p:nvPicPr>
        <p:blipFill>
          <a:blip r:embed="rId3"/>
          <a:stretch>
            <a:fillRect/>
          </a:stretch>
        </p:blipFill>
        <p:spPr>
          <a:xfrm>
            <a:off x="922764" y="3611465"/>
            <a:ext cx="819103" cy="819103"/>
          </a:xfrm>
          <a:prstGeom prst="rect">
            <a:avLst/>
          </a:prstGeom>
        </p:spPr>
      </p:pic>
      <p:sp>
        <p:nvSpPr>
          <p:cNvPr id="4" name="TextBox 3">
            <a:extLst>
              <a:ext uri="{FF2B5EF4-FFF2-40B4-BE49-F238E27FC236}">
                <a16:creationId xmlns:a16="http://schemas.microsoft.com/office/drawing/2014/main" id="{D2F6CA13-3EBB-CFA3-561E-614C6B49BD6F}"/>
              </a:ext>
            </a:extLst>
          </p:cNvPr>
          <p:cNvSpPr txBox="1"/>
          <p:nvPr/>
        </p:nvSpPr>
        <p:spPr>
          <a:xfrm>
            <a:off x="108277" y="4427562"/>
            <a:ext cx="2435746"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a:t>
            </a:r>
            <a:endParaRPr lang="ar-SY" dirty="0">
              <a:latin typeface="Dubai" panose="020B0503030403030204" pitchFamily="34" charset="-78"/>
              <a:cs typeface="Dubai" panose="020B0503030403030204" pitchFamily="34" charset="-78"/>
            </a:endParaRPr>
          </a:p>
        </p:txBody>
      </p:sp>
      <p:sp>
        <p:nvSpPr>
          <p:cNvPr id="5" name="Arrow: Right 4">
            <a:extLst>
              <a:ext uri="{FF2B5EF4-FFF2-40B4-BE49-F238E27FC236}">
                <a16:creationId xmlns:a16="http://schemas.microsoft.com/office/drawing/2014/main" id="{160BF6F4-8CFE-F412-B00F-79CADEA2BFC3}"/>
              </a:ext>
            </a:extLst>
          </p:cNvPr>
          <p:cNvSpPr/>
          <p:nvPr/>
        </p:nvSpPr>
        <p:spPr>
          <a:xfrm rot="20095923">
            <a:off x="1723672" y="3611129"/>
            <a:ext cx="1424797" cy="261901"/>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93913E6-1262-621A-C6F1-E73118BA69FC}"/>
              </a:ext>
            </a:extLst>
          </p:cNvPr>
          <p:cNvSpPr txBox="1"/>
          <p:nvPr/>
        </p:nvSpPr>
        <p:spPr>
          <a:xfrm rot="20181197">
            <a:off x="1568869" y="3349057"/>
            <a:ext cx="1563133"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إدخال</a:t>
            </a:r>
            <a:endParaRPr lang="en-US" sz="16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799132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قبل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D17F3DA4-BB40-05DC-422F-B4AFCC3D1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8" y="1453244"/>
            <a:ext cx="9198398" cy="295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579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70" name="TextBox 69">
            <a:extLst>
              <a:ext uri="{FF2B5EF4-FFF2-40B4-BE49-F238E27FC236}">
                <a16:creationId xmlns:a16="http://schemas.microsoft.com/office/drawing/2014/main" id="{67254012-E410-F811-CA2F-F0ACFB8EFE19}"/>
              </a:ext>
            </a:extLst>
          </p:cNvPr>
          <p:cNvSpPr txBox="1"/>
          <p:nvPr/>
        </p:nvSpPr>
        <p:spPr>
          <a:xfrm>
            <a:off x="8557260" y="4826028"/>
            <a:ext cx="586740" cy="307777"/>
          </a:xfrm>
          <a:prstGeom prst="rect">
            <a:avLst/>
          </a:prstGeom>
          <a:noFill/>
        </p:spPr>
        <p:txBody>
          <a:bodyPr wrap="square" rtlCol="0">
            <a:spAutoFit/>
          </a:bodyPr>
          <a:lstStyle/>
          <a:p>
            <a:r>
              <a:rPr lang="en-US" b="1" dirty="0"/>
              <a:t>7/41</a:t>
            </a:r>
          </a:p>
        </p:txBody>
      </p:sp>
      <p:sp>
        <p:nvSpPr>
          <p:cNvPr id="2" name="Google Shape;197;p32">
            <a:extLst>
              <a:ext uri="{FF2B5EF4-FFF2-40B4-BE49-F238E27FC236}">
                <a16:creationId xmlns:a16="http://schemas.microsoft.com/office/drawing/2014/main" id="{6EB03787-57EB-78CF-A840-A5E3121982B2}"/>
              </a:ext>
            </a:extLst>
          </p:cNvPr>
          <p:cNvSpPr txBox="1">
            <a:spLocks/>
          </p:cNvSpPr>
          <p:nvPr/>
        </p:nvSpPr>
        <p:spPr>
          <a:xfrm>
            <a:off x="717799" y="383175"/>
            <a:ext cx="7708200" cy="1012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الحلّ المقترح</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بعد تطبيق استخراج أنماط الأنشطة</a:t>
            </a:r>
            <a:endParaRPr lang="ar-SY" sz="2000" dirty="0">
              <a:latin typeface="Dubai" panose="020B0503030403030204" pitchFamily="34" charset="-78"/>
              <a:cs typeface="Dubai" panose="020B0503030403030204" pitchFamily="34" charset="-78"/>
            </a:endParaRPr>
          </a:p>
        </p:txBody>
      </p:sp>
      <p:pic>
        <p:nvPicPr>
          <p:cNvPr id="4" name="Picture 2">
            <a:extLst>
              <a:ext uri="{FF2B5EF4-FFF2-40B4-BE49-F238E27FC236}">
                <a16:creationId xmlns:a16="http://schemas.microsoft.com/office/drawing/2014/main" id="{4D57CB8C-C34C-0FF4-AF75-45AE1A8E7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4064"/>
            <a:ext cx="9109802" cy="292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608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4351020" y="2350770"/>
            <a:ext cx="4079830"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النظام البرمجي</a:t>
            </a: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en-US" dirty="0">
                <a:latin typeface="Dubai" panose="020B0503030403030204" pitchFamily="34" charset="-78"/>
                <a:cs typeface="Dubai" panose="020B0503030403030204" pitchFamily="34" charset="-78"/>
              </a:rPr>
              <a:t>4</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1896454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a:t>
            </a:r>
            <a:r>
              <a:rPr lang="en-US" sz="3000" dirty="0">
                <a:latin typeface="Dubai" panose="020B0503030403030204" pitchFamily="34" charset="-78"/>
                <a:cs typeface="Dubai" panose="020B0503030403030204" pitchFamily="34" charset="-78"/>
              </a:rPr>
              <a:t>(Back-end)</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30" name="Picture 6">
            <a:extLst>
              <a:ext uri="{FF2B5EF4-FFF2-40B4-BE49-F238E27FC236}">
                <a16:creationId xmlns:a16="http://schemas.microsoft.com/office/drawing/2014/main" id="{851671BD-6736-5DE5-C7B3-7BF983175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785" y="955875"/>
            <a:ext cx="5951865" cy="37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25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(خدمة توليد المخططات)</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124" name="Picture 4">
            <a:extLst>
              <a:ext uri="{FF2B5EF4-FFF2-40B4-BE49-F238E27FC236}">
                <a16:creationId xmlns:a16="http://schemas.microsoft.com/office/drawing/2014/main" id="{FD1C68EE-3D81-7A45-50A4-DACD1AE71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955875"/>
            <a:ext cx="2166257" cy="364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756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3074" name="Picture 2">
            <a:extLst>
              <a:ext uri="{FF2B5EF4-FFF2-40B4-BE49-F238E27FC236}">
                <a16:creationId xmlns:a16="http://schemas.microsoft.com/office/drawing/2014/main" id="{00A9D691-E968-739A-4063-01D1BF8F5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5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247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098" name="Picture 2">
            <a:extLst>
              <a:ext uri="{FF2B5EF4-FFF2-40B4-BE49-F238E27FC236}">
                <a16:creationId xmlns:a16="http://schemas.microsoft.com/office/drawing/2014/main" id="{E8AC1D34-996E-0838-6CA8-8E389A335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093" y="1114425"/>
            <a:ext cx="1744435" cy="336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990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هدف المشروع</a:t>
            </a:r>
            <a:endParaRPr sz="3500" dirty="0">
              <a:solidFill>
                <a:schemeClr val="accent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sp>
        <p:nvSpPr>
          <p:cNvPr id="8" name="TextBox 7">
            <a:extLst>
              <a:ext uri="{FF2B5EF4-FFF2-40B4-BE49-F238E27FC236}">
                <a16:creationId xmlns:a16="http://schemas.microsoft.com/office/drawing/2014/main" id="{99D06BBF-90DA-AFB0-E449-2C76200AEC12}"/>
              </a:ext>
            </a:extLst>
          </p:cNvPr>
          <p:cNvSpPr txBox="1"/>
          <p:nvPr/>
        </p:nvSpPr>
        <p:spPr>
          <a:xfrm>
            <a:off x="120938" y="1663809"/>
            <a:ext cx="3300442" cy="1631216"/>
          </a:xfrm>
          <a:prstGeom prst="rect">
            <a:avLst/>
          </a:prstGeom>
          <a:noFill/>
        </p:spPr>
        <p:txBody>
          <a:bodyPr wrap="square">
            <a:spAutoFit/>
          </a:bodyPr>
          <a:lstStyle/>
          <a:p>
            <a:r>
              <a:rPr lang="en-US" sz="1600" b="1" dirty="0"/>
              <a:t>Process Description:</a:t>
            </a:r>
            <a:endParaRPr lang="ar-SY" sz="1600" b="1" dirty="0"/>
          </a:p>
          <a:p>
            <a:r>
              <a:rPr lang="en-US" sz="1200" dirty="0"/>
              <a:t>The process begins with the user logging in, after which they can choose the items they wish to purchase. If they decide to cancel their order, they can do so at this stage. Otherwise, they will proceed to select their preferred payment method before finalizing the order.</a:t>
            </a:r>
          </a:p>
        </p:txBody>
      </p:sp>
      <p:pic>
        <p:nvPicPr>
          <p:cNvPr id="10" name="Picture 2">
            <a:extLst>
              <a:ext uri="{FF2B5EF4-FFF2-40B4-BE49-F238E27FC236}">
                <a16:creationId xmlns:a16="http://schemas.microsoft.com/office/drawing/2014/main" id="{2A909169-6325-7412-566A-311496230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281" y="1700709"/>
            <a:ext cx="3985719" cy="171703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531896E2-A690-45B3-6EF6-5862D7F1DF4F}"/>
              </a:ext>
            </a:extLst>
          </p:cNvPr>
          <p:cNvSpPr/>
          <p:nvPr/>
        </p:nvSpPr>
        <p:spPr>
          <a:xfrm>
            <a:off x="3215640" y="2400300"/>
            <a:ext cx="1836420"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A7ECAD-4834-542F-38A8-3DC2FE032BCC}"/>
              </a:ext>
            </a:extLst>
          </p:cNvPr>
          <p:cNvSpPr txBox="1"/>
          <p:nvPr/>
        </p:nvSpPr>
        <p:spPr>
          <a:xfrm>
            <a:off x="3320505" y="1815525"/>
            <a:ext cx="1624875" cy="584775"/>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تحويل بشكل مأتمت</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054914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a:t>
            </a:r>
            <a:r>
              <a:rPr lang="en-US" sz="3000" dirty="0">
                <a:latin typeface="Dubai" panose="020B0503030403030204" pitchFamily="34" charset="-78"/>
                <a:cs typeface="Dubai" panose="020B0503030403030204" pitchFamily="34" charset="-78"/>
              </a:rPr>
              <a:t>(Front-end)</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37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799" y="383175"/>
            <a:ext cx="7708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النظام البرمجي </a:t>
            </a:r>
            <a:r>
              <a:rPr lang="en-US" sz="3000" dirty="0">
                <a:latin typeface="Dubai" panose="020B0503030403030204" pitchFamily="34" charset="-78"/>
                <a:cs typeface="Dubai" panose="020B0503030403030204" pitchFamily="34" charset="-78"/>
              </a:rPr>
              <a:t>(Front-end)</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2050" name="Picture 2">
            <a:extLst>
              <a:ext uri="{FF2B5EF4-FFF2-40B4-BE49-F238E27FC236}">
                <a16:creationId xmlns:a16="http://schemas.microsoft.com/office/drawing/2014/main" id="{CA603564-889D-CA57-15B2-12CA20F2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82" y="1098097"/>
            <a:ext cx="39814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73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9" name="Picture 8">
            <a:extLst>
              <a:ext uri="{FF2B5EF4-FFF2-40B4-BE49-F238E27FC236}">
                <a16:creationId xmlns:a16="http://schemas.microsoft.com/office/drawing/2014/main" id="{CB3B0DDE-5EC2-59B2-4D36-5EFAD083553A}"/>
              </a:ext>
            </a:extLst>
          </p:cNvPr>
          <p:cNvPicPr>
            <a:picLocks noChangeAspect="1"/>
          </p:cNvPicPr>
          <p:nvPr/>
        </p:nvPicPr>
        <p:blipFill rotWithShape="1">
          <a:blip r:embed="rId3"/>
          <a:srcRect t="16667" r="1072" b="11587"/>
          <a:stretch/>
        </p:blipFill>
        <p:spPr>
          <a:xfrm>
            <a:off x="751114" y="1343539"/>
            <a:ext cx="7641771" cy="3117401"/>
          </a:xfrm>
          <a:prstGeom prst="rect">
            <a:avLst/>
          </a:prstGeom>
        </p:spPr>
      </p:pic>
    </p:spTree>
    <p:extLst>
      <p:ext uri="{BB962C8B-B14F-4D97-AF65-F5344CB8AC3E}">
        <p14:creationId xmlns:p14="http://schemas.microsoft.com/office/powerpoint/2010/main" val="2128842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أتمتة أعمال اختبار ونشر خدمات النظام</a:t>
            </a: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2B2F2570-620C-7951-848C-4774B339D026}"/>
              </a:ext>
            </a:extLst>
          </p:cNvPr>
          <p:cNvPicPr>
            <a:picLocks noChangeAspect="1"/>
          </p:cNvPicPr>
          <p:nvPr/>
        </p:nvPicPr>
        <p:blipFill rotWithShape="1">
          <a:blip r:embed="rId3"/>
          <a:srcRect l="706" t="4445" r="2877" b="5733"/>
          <a:stretch/>
        </p:blipFill>
        <p:spPr>
          <a:xfrm>
            <a:off x="832528" y="1002675"/>
            <a:ext cx="7478943" cy="3799129"/>
          </a:xfrm>
          <a:prstGeom prst="rect">
            <a:avLst/>
          </a:prstGeom>
        </p:spPr>
      </p:pic>
    </p:spTree>
    <p:extLst>
      <p:ext uri="{BB962C8B-B14F-4D97-AF65-F5344CB8AC3E}">
        <p14:creationId xmlns:p14="http://schemas.microsoft.com/office/powerpoint/2010/main" val="2582950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4" name="Picture 3">
            <a:extLst>
              <a:ext uri="{FF2B5EF4-FFF2-40B4-BE49-F238E27FC236}">
                <a16:creationId xmlns:a16="http://schemas.microsoft.com/office/drawing/2014/main" id="{BDB7B74E-106B-4D4F-0466-C5229738BE9F}"/>
              </a:ext>
            </a:extLst>
          </p:cNvPr>
          <p:cNvPicPr>
            <a:picLocks noChangeAspect="1"/>
          </p:cNvPicPr>
          <p:nvPr/>
        </p:nvPicPr>
        <p:blipFill rotWithShape="1">
          <a:blip r:embed="rId3"/>
          <a:srcRect l="1684" t="35397" r="14018" b="8571"/>
          <a:stretch/>
        </p:blipFill>
        <p:spPr>
          <a:xfrm>
            <a:off x="562221" y="1878331"/>
            <a:ext cx="7708200" cy="2881993"/>
          </a:xfrm>
          <a:prstGeom prst="rect">
            <a:avLst/>
          </a:prstGeom>
        </p:spPr>
      </p:pic>
      <p:pic>
        <p:nvPicPr>
          <p:cNvPr id="7" name="Picture 6">
            <a:extLst>
              <a:ext uri="{FF2B5EF4-FFF2-40B4-BE49-F238E27FC236}">
                <a16:creationId xmlns:a16="http://schemas.microsoft.com/office/drawing/2014/main" id="{AB5DAE35-6833-5580-3CED-A01D8D5D13E6}"/>
              </a:ext>
            </a:extLst>
          </p:cNvPr>
          <p:cNvPicPr>
            <a:picLocks noChangeAspect="1"/>
          </p:cNvPicPr>
          <p:nvPr/>
        </p:nvPicPr>
        <p:blipFill rotWithShape="1">
          <a:blip r:embed="rId4"/>
          <a:srcRect l="2233" t="32381" r="14643" b="54444"/>
          <a:stretch/>
        </p:blipFill>
        <p:spPr>
          <a:xfrm>
            <a:off x="498020" y="1078285"/>
            <a:ext cx="7600951" cy="677636"/>
          </a:xfrm>
          <a:prstGeom prst="rect">
            <a:avLst/>
          </a:prstGeom>
        </p:spPr>
      </p:pic>
    </p:spTree>
    <p:extLst>
      <p:ext uri="{BB962C8B-B14F-4D97-AF65-F5344CB8AC3E}">
        <p14:creationId xmlns:p14="http://schemas.microsoft.com/office/powerpoint/2010/main" val="359023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إدارة عمليات النظام)</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5" name="Picture 4">
            <a:extLst>
              <a:ext uri="{FF2B5EF4-FFF2-40B4-BE49-F238E27FC236}">
                <a16:creationId xmlns:a16="http://schemas.microsoft.com/office/drawing/2014/main" id="{D71F319D-318C-BB79-7650-5BF0528C0183}"/>
              </a:ext>
            </a:extLst>
          </p:cNvPr>
          <p:cNvPicPr>
            <a:picLocks noChangeAspect="1"/>
          </p:cNvPicPr>
          <p:nvPr/>
        </p:nvPicPr>
        <p:blipFill rotWithShape="1">
          <a:blip r:embed="rId3"/>
          <a:srcRect l="2767" t="67143" r="7853" b="16031"/>
          <a:stretch/>
        </p:blipFill>
        <p:spPr>
          <a:xfrm>
            <a:off x="351064" y="1628608"/>
            <a:ext cx="8172907" cy="865415"/>
          </a:xfrm>
          <a:prstGeom prst="rect">
            <a:avLst/>
          </a:prstGeom>
        </p:spPr>
      </p:pic>
      <p:pic>
        <p:nvPicPr>
          <p:cNvPr id="9" name="Picture 8">
            <a:extLst>
              <a:ext uri="{FF2B5EF4-FFF2-40B4-BE49-F238E27FC236}">
                <a16:creationId xmlns:a16="http://schemas.microsoft.com/office/drawing/2014/main" id="{08C81039-FF7B-9CF4-5775-8888EF0EF4EF}"/>
              </a:ext>
            </a:extLst>
          </p:cNvPr>
          <p:cNvPicPr>
            <a:picLocks noChangeAspect="1"/>
          </p:cNvPicPr>
          <p:nvPr/>
        </p:nvPicPr>
        <p:blipFill rotWithShape="1">
          <a:blip r:embed="rId4"/>
          <a:srcRect l="3839" t="67778" r="6780" b="15396"/>
          <a:stretch/>
        </p:blipFill>
        <p:spPr>
          <a:xfrm>
            <a:off x="351063" y="2808512"/>
            <a:ext cx="8172907" cy="865415"/>
          </a:xfrm>
          <a:prstGeom prst="rect">
            <a:avLst/>
          </a:prstGeom>
        </p:spPr>
      </p:pic>
    </p:spTree>
    <p:extLst>
      <p:ext uri="{BB962C8B-B14F-4D97-AF65-F5344CB8AC3E}">
        <p14:creationId xmlns:p14="http://schemas.microsoft.com/office/powerpoint/2010/main" val="712276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242" name="Picture 2" descr="GitHub - grafana/k6: A modern load testing tool, using Go and ...">
            <a:extLst>
              <a:ext uri="{FF2B5EF4-FFF2-40B4-BE49-F238E27FC236}">
                <a16:creationId xmlns:a16="http://schemas.microsoft.com/office/drawing/2014/main" id="{D462B10C-F88E-470D-0A7E-150A89BE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9" y="3146429"/>
            <a:ext cx="2649310" cy="1207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2307A-A9D1-38DB-7D13-95643B1D3898}"/>
              </a:ext>
            </a:extLst>
          </p:cNvPr>
          <p:cNvSpPr txBox="1"/>
          <p:nvPr/>
        </p:nvSpPr>
        <p:spPr>
          <a:xfrm>
            <a:off x="6067465" y="1754289"/>
            <a:ext cx="173155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خصائص الاختبار</a:t>
            </a:r>
            <a:endParaRPr lang="en-US" sz="1600" b="1"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D5AAF632-5A93-D014-2346-83D786DDA90A}"/>
              </a:ext>
            </a:extLst>
          </p:cNvPr>
          <p:cNvSpPr txBox="1"/>
          <p:nvPr/>
        </p:nvSpPr>
        <p:spPr>
          <a:xfrm>
            <a:off x="3000374" y="2239294"/>
            <a:ext cx="4390432" cy="830997"/>
          </a:xfrm>
          <a:prstGeom prst="rect">
            <a:avLst/>
          </a:prstGeom>
          <a:noFill/>
        </p:spPr>
        <p:txBody>
          <a:bodyPr wrap="square" rtlCol="0">
            <a:spAutoFit/>
          </a:bodyPr>
          <a:lstStyle/>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تحوي قاعدة المعطيات على 15 مليون وثيقة.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نوع الطلب الذي سيتم الاختبار عليه هو </a:t>
            </a:r>
            <a:r>
              <a:rPr lang="en-US" sz="1600" dirty="0">
                <a:latin typeface="Dubai" panose="020B0503030403030204" pitchFamily="34" charset="-78"/>
                <a:cs typeface="Dubai" panose="020B0503030403030204" pitchFamily="34" charset="-78"/>
              </a:rPr>
              <a:t>Get</a:t>
            </a:r>
            <a:r>
              <a:rPr lang="ar-SY" sz="1600" dirty="0">
                <a:latin typeface="Dubai" panose="020B0503030403030204" pitchFamily="34" charset="-78"/>
                <a:cs typeface="Dubai" panose="020B0503030403030204" pitchFamily="34" charset="-78"/>
              </a:rPr>
              <a:t>.</a:t>
            </a:r>
          </a:p>
          <a:p>
            <a:pPr marL="285750" indent="-285750" algn="r" rtl="1">
              <a:buFont typeface="Arial" panose="020B0604020202020204" pitchFamily="34" charset="0"/>
              <a:buChar char="•"/>
            </a:pPr>
            <a:endParaRPr lang="en-US" sz="1600" dirty="0">
              <a:latin typeface="Dubai" panose="020B0503030403030204" pitchFamily="34" charset="-78"/>
              <a:cs typeface="Dubai" panose="020B0503030403030204" pitchFamily="34" charset="-78"/>
            </a:endParaRPr>
          </a:p>
        </p:txBody>
      </p:sp>
      <p:pic>
        <p:nvPicPr>
          <p:cNvPr id="8" name="Picture 2">
            <a:extLst>
              <a:ext uri="{FF2B5EF4-FFF2-40B4-BE49-F238E27FC236}">
                <a16:creationId xmlns:a16="http://schemas.microsoft.com/office/drawing/2014/main" id="{09A49411-1256-8AC7-C24B-0C7E90F36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75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351064" y="383175"/>
            <a:ext cx="80749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اختبارات النظام البرمجي (خدمة تخزين الموارد)</a:t>
            </a:r>
            <a:br>
              <a:rPr lang="ar-SY" sz="2000" dirty="0">
                <a:latin typeface="Dubai" panose="020B0503030403030204" pitchFamily="34" charset="-78"/>
                <a:cs typeface="Dubai" panose="020B0503030403030204" pitchFamily="34" charset="-78"/>
              </a:rPr>
            </a:br>
            <a:endParaRPr lang="ar-SY" sz="20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C988C231-A1D4-BFD9-C65D-9189FD233FD8}"/>
              </a:ext>
            </a:extLst>
          </p:cNvPr>
          <p:cNvSpPr txBox="1"/>
          <p:nvPr/>
        </p:nvSpPr>
        <p:spPr>
          <a:xfrm>
            <a:off x="8425999" y="4848605"/>
            <a:ext cx="718001" cy="307777"/>
          </a:xfrm>
          <a:prstGeom prst="rect">
            <a:avLst/>
          </a:prstGeom>
          <a:noFill/>
        </p:spPr>
        <p:txBody>
          <a:bodyPr wrap="square" rtlCol="0">
            <a:spAutoFit/>
          </a:bodyPr>
          <a:lstStyle/>
          <a:p>
            <a:r>
              <a:rPr lang="en-US" b="1" dirty="0"/>
              <a:t>38/41</a:t>
            </a:r>
          </a:p>
        </p:txBody>
      </p:sp>
      <p:pic>
        <p:nvPicPr>
          <p:cNvPr id="10242" name="Picture 2" descr="GitHub - grafana/k6: A modern load testing tool, using Go and ...">
            <a:extLst>
              <a:ext uri="{FF2B5EF4-FFF2-40B4-BE49-F238E27FC236}">
                <a16:creationId xmlns:a16="http://schemas.microsoft.com/office/drawing/2014/main" id="{D462B10C-F88E-470D-0A7E-150A89BE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9" y="3146429"/>
            <a:ext cx="2649310" cy="1207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2307A-A9D1-38DB-7D13-95643B1D3898}"/>
              </a:ext>
            </a:extLst>
          </p:cNvPr>
          <p:cNvSpPr txBox="1"/>
          <p:nvPr/>
        </p:nvSpPr>
        <p:spPr>
          <a:xfrm>
            <a:off x="6067465" y="1754289"/>
            <a:ext cx="173155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خصائص الاختبار</a:t>
            </a:r>
            <a:endParaRPr lang="en-US" sz="1600" b="1" dirty="0">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D5AAF632-5A93-D014-2346-83D786DDA90A}"/>
              </a:ext>
            </a:extLst>
          </p:cNvPr>
          <p:cNvSpPr txBox="1"/>
          <p:nvPr/>
        </p:nvSpPr>
        <p:spPr>
          <a:xfrm>
            <a:off x="3000374" y="2239294"/>
            <a:ext cx="4390432" cy="830997"/>
          </a:xfrm>
          <a:prstGeom prst="rect">
            <a:avLst/>
          </a:prstGeom>
          <a:noFill/>
        </p:spPr>
        <p:txBody>
          <a:bodyPr wrap="square" rtlCol="0">
            <a:spAutoFit/>
          </a:bodyPr>
          <a:lstStyle/>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تحوي قاعدة المعطيات على 15 مليون وثيقة.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نوع الطلب الذي سيتم الاختبار عليه هو </a:t>
            </a:r>
            <a:r>
              <a:rPr lang="en-US" sz="1600" dirty="0">
                <a:latin typeface="Dubai" panose="020B0503030403030204" pitchFamily="34" charset="-78"/>
                <a:cs typeface="Dubai" panose="020B0503030403030204" pitchFamily="34" charset="-78"/>
              </a:rPr>
              <a:t>Get</a:t>
            </a:r>
            <a:r>
              <a:rPr lang="ar-SY" sz="1600" dirty="0">
                <a:latin typeface="Dubai" panose="020B0503030403030204" pitchFamily="34" charset="-78"/>
                <a:cs typeface="Dubai" panose="020B0503030403030204" pitchFamily="34" charset="-78"/>
              </a:rPr>
              <a:t>.</a:t>
            </a:r>
          </a:p>
          <a:p>
            <a:pPr marL="285750" indent="-285750" algn="r" rtl="1">
              <a:buFont typeface="Arial" panose="020B0604020202020204" pitchFamily="34" charset="0"/>
              <a:buChar char="•"/>
            </a:pPr>
            <a:endParaRPr lang="en-US" sz="1600" dirty="0">
              <a:latin typeface="Dubai" panose="020B0503030403030204" pitchFamily="34" charset="-78"/>
              <a:cs typeface="Dubai" panose="020B0503030403030204" pitchFamily="34" charset="-78"/>
            </a:endParaRPr>
          </a:p>
        </p:txBody>
      </p:sp>
      <p:pic>
        <p:nvPicPr>
          <p:cNvPr id="8" name="Picture 2">
            <a:extLst>
              <a:ext uri="{FF2B5EF4-FFF2-40B4-BE49-F238E27FC236}">
                <a16:creationId xmlns:a16="http://schemas.microsoft.com/office/drawing/2014/main" id="{09A49411-1256-8AC7-C24B-0C7E90F36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9" y="955875"/>
            <a:ext cx="1800904" cy="365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871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330222" y="2575051"/>
            <a:ext cx="5100628" cy="13830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الخاتمة والآفاق المستقبليّة</a:t>
            </a:r>
            <a:br>
              <a:rPr lang="ar-SY" sz="4000" dirty="0">
                <a:latin typeface="Dubai" panose="020B0503030403030204" pitchFamily="34" charset="-78"/>
                <a:cs typeface="Dubai" panose="020B0503030403030204" pitchFamily="34" charset="-78"/>
              </a:rPr>
            </a:br>
            <a:br>
              <a:rPr lang="ar-SY" sz="2000" dirty="0">
                <a:latin typeface="Dubai" panose="020B0503030403030204" pitchFamily="34" charset="-78"/>
                <a:cs typeface="Dubai" panose="020B0503030403030204" pitchFamily="34" charset="-78"/>
              </a:rPr>
            </a:br>
            <a:endParaRPr lang="ar-SY" sz="25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a:t>
            </a:r>
            <a:r>
              <a:rPr lang="en-US" dirty="0">
                <a:latin typeface="Dubai" panose="020B0503030403030204" pitchFamily="34" charset="-78"/>
                <a:cs typeface="Dubai" panose="020B0503030403030204" pitchFamily="34" charset="-78"/>
              </a:rPr>
              <a:t>5</a:t>
            </a:r>
            <a:endParaRPr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2523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الخاتمة والآفاق المستقبليّة</a:t>
            </a:r>
            <a:br>
              <a:rPr lang="ar-SY" sz="3500" dirty="0">
                <a:solidFill>
                  <a:schemeClr val="accent1"/>
                </a:solidFill>
                <a:latin typeface="Dubai" panose="020B0503030403030204" pitchFamily="34" charset="-78"/>
                <a:cs typeface="Dubai" panose="020B0503030403030204" pitchFamily="34" charset="-78"/>
              </a:rPr>
            </a:br>
            <a:r>
              <a:rPr lang="ar-SY" sz="2500" b="0" dirty="0">
                <a:solidFill>
                  <a:schemeClr val="accent1"/>
                </a:solidFill>
                <a:latin typeface="Dubai" panose="020B0503030403030204" pitchFamily="34" charset="-78"/>
                <a:cs typeface="Dubai" panose="020B0503030403030204" pitchFamily="34" charset="-78"/>
              </a:rPr>
              <a:t>الخاتمة</a:t>
            </a:r>
            <a:endParaRPr sz="2500" b="0" dirty="0">
              <a:solidFill>
                <a:schemeClr val="accent1"/>
              </a:solidFill>
              <a:latin typeface="Dubai" panose="020B0503030403030204" pitchFamily="34" charset="-78"/>
              <a:cs typeface="Dubai" panose="020B0503030403030204" pitchFamily="34" charset="-78"/>
            </a:endParaRPr>
          </a:p>
        </p:txBody>
      </p:sp>
      <p:sp>
        <p:nvSpPr>
          <p:cNvPr id="6" name="TextBox 5">
            <a:extLst>
              <a:ext uri="{FF2B5EF4-FFF2-40B4-BE49-F238E27FC236}">
                <a16:creationId xmlns:a16="http://schemas.microsoft.com/office/drawing/2014/main" id="{FB2A45CE-5A77-0545-8ABC-8A185E184377}"/>
              </a:ext>
            </a:extLst>
          </p:cNvPr>
          <p:cNvSpPr txBox="1"/>
          <p:nvPr/>
        </p:nvSpPr>
        <p:spPr>
          <a:xfrm>
            <a:off x="1163212" y="1713337"/>
            <a:ext cx="7262888" cy="3046988"/>
          </a:xfrm>
          <a:prstGeom prst="rect">
            <a:avLst/>
          </a:prstGeom>
          <a:noFill/>
        </p:spPr>
        <p:txBody>
          <a:bodyPr wrap="square">
            <a:spAutoFit/>
          </a:bodyPr>
          <a:lstStyle/>
          <a:p>
            <a:pPr marL="285750" indent="-285750" algn="r" rtl="1">
              <a:buFont typeface="Arial" panose="020B0604020202020204" pitchFamily="34" charset="0"/>
              <a:buChar char="•"/>
            </a:pP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قدّمنا في هذا المشروع منهجيّة لتقدير أهميّة المتطلّبات المشار إليها في مراجعات المستخدمين، بالإضافة لاقتراح متطلّبات جديدة للتطبيق. </a:t>
            </a:r>
            <a:endPar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endPar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ea typeface="Calibri" panose="020F0502020204030204" pitchFamily="34" charset="0"/>
                <a:cs typeface="Dubai" panose="020B0503030403030204" pitchFamily="34" charset="-78"/>
              </a:rPr>
              <a:t>تمّ العمل على 5 مراحل رئيسيّة.</a:t>
            </a:r>
            <a:endParaRPr lang="en-US" sz="1600" dirty="0">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endParaRPr lang="ar-SY" sz="1600" dirty="0">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في مرحلة ترشيح المراجعات حقق المصنف المعتمد نتيجة وصلت إلى قيمة 0.8 وفقاً لمقياس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F1</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في مرحلة تصنيف المراجعات بحسب النّوع حقق المصنف المعتمد نتيجة تبلغ 0.74 وفق مقياس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F1</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في مرحلة ربط المراجعات بالمتطلبات حقّقت الطريقة المتّبعة نتيجة قدرها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0.50</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وفق مقياس </a:t>
            </a:r>
            <a:r>
              <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F2</a:t>
            </a: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 على مجموعة معطيات قمنا بوسمها يدوياً.</a:t>
            </a:r>
            <a:endParaRPr lang="en-US"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endPar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285750" indent="-285750" algn="r" rtl="1">
              <a:buFont typeface="Arial" panose="020B0604020202020204" pitchFamily="34" charset="0"/>
              <a:buChar char="•"/>
            </a:pPr>
            <a:r>
              <a:rPr lang="ar-SY" sz="16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قمنا في النّهاية بتوظيف العمل ضمن تطبيق ويب يتيح للمطوّر إمكانيّة استعراض مخطّطات وجداول تلخّص نتائج المراحل السابقة</a:t>
            </a:r>
            <a:endParaRPr lang="en-US" sz="1600" dirty="0">
              <a:effectLst/>
              <a:latin typeface="Dubai" panose="020B0503030403030204" pitchFamily="34" charset="-78"/>
              <a:ea typeface="Calibri" panose="020F0502020204030204" pitchFamily="34" charset="0"/>
              <a:cs typeface="Dubai" panose="020B0503030403030204" pitchFamily="34" charset="-78"/>
            </a:endParaRPr>
          </a:p>
        </p:txBody>
      </p:sp>
      <p:sp>
        <p:nvSpPr>
          <p:cNvPr id="2" name="TextBox 1">
            <a:extLst>
              <a:ext uri="{FF2B5EF4-FFF2-40B4-BE49-F238E27FC236}">
                <a16:creationId xmlns:a16="http://schemas.microsoft.com/office/drawing/2014/main" id="{483F6BF1-6EFF-AD0C-5AD1-2E0D3E1F7430}"/>
              </a:ext>
            </a:extLst>
          </p:cNvPr>
          <p:cNvSpPr txBox="1"/>
          <p:nvPr/>
        </p:nvSpPr>
        <p:spPr>
          <a:xfrm>
            <a:off x="8425999" y="4848605"/>
            <a:ext cx="718001" cy="307777"/>
          </a:xfrm>
          <a:prstGeom prst="rect">
            <a:avLst/>
          </a:prstGeom>
          <a:noFill/>
        </p:spPr>
        <p:txBody>
          <a:bodyPr wrap="square" rtlCol="0">
            <a:spAutoFit/>
          </a:bodyPr>
          <a:lstStyle/>
          <a:p>
            <a:r>
              <a:rPr lang="en-US" b="1" dirty="0"/>
              <a:t>40/41</a:t>
            </a:r>
          </a:p>
        </p:txBody>
      </p:sp>
    </p:spTree>
    <p:extLst>
      <p:ext uri="{BB962C8B-B14F-4D97-AF65-F5344CB8AC3E}">
        <p14:creationId xmlns:p14="http://schemas.microsoft.com/office/powerpoint/2010/main" val="186462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ar-SY" sz="4000" dirty="0">
                <a:latin typeface="Dubai" panose="020B0503030403030204" pitchFamily="34" charset="-78"/>
                <a:cs typeface="Dubai" panose="020B0503030403030204" pitchFamily="34" charset="-78"/>
              </a:rPr>
              <a:t>الدراسة المرجعيّة</a:t>
            </a:r>
            <a:endParaRPr sz="4000" dirty="0">
              <a:latin typeface="Dubai" panose="020B0503030403030204" pitchFamily="34" charset="-78"/>
              <a:cs typeface="Dubai" panose="020B0503030403030204" pitchFamily="34" charset="-78"/>
            </a:endParaRPr>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Dubai" panose="020B0503030403030204" pitchFamily="34" charset="-78"/>
                <a:cs typeface="Dubai" panose="020B0503030403030204" pitchFamily="34" charset="-78"/>
              </a:rPr>
              <a:t>02</a:t>
            </a:r>
            <a:endParaRPr dirty="0">
              <a:latin typeface="Dubai" panose="020B0503030403030204" pitchFamily="34" charset="-78"/>
              <a:cs typeface="Dubai" panose="020B0503030403030204" pitchFamily="34"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الخاتمة والآفاق المستقبليّة</a:t>
            </a:r>
            <a:br>
              <a:rPr lang="ar-SY" sz="3500" dirty="0">
                <a:solidFill>
                  <a:schemeClr val="accent1"/>
                </a:solidFill>
                <a:latin typeface="Dubai" panose="020B0503030403030204" pitchFamily="34" charset="-78"/>
                <a:cs typeface="Dubai" panose="020B0503030403030204" pitchFamily="34" charset="-78"/>
              </a:rPr>
            </a:br>
            <a:r>
              <a:rPr lang="ar-SY" sz="2500" b="0" dirty="0">
                <a:solidFill>
                  <a:schemeClr val="accent1"/>
                </a:solidFill>
                <a:latin typeface="Dubai" panose="020B0503030403030204" pitchFamily="34" charset="-78"/>
                <a:cs typeface="Dubai" panose="020B0503030403030204" pitchFamily="34" charset="-78"/>
              </a:rPr>
              <a:t>الآفاق المستقبليّة</a:t>
            </a:r>
            <a:endParaRPr sz="2500" b="0" dirty="0">
              <a:solidFill>
                <a:schemeClr val="accent1"/>
              </a:solidFill>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B78A02C2-D57C-72CC-C978-39C6A7AD606A}"/>
              </a:ext>
            </a:extLst>
          </p:cNvPr>
          <p:cNvSpPr txBox="1"/>
          <p:nvPr/>
        </p:nvSpPr>
        <p:spPr>
          <a:xfrm>
            <a:off x="1163212" y="1941778"/>
            <a:ext cx="7262888" cy="2976199"/>
          </a:xfrm>
          <a:prstGeom prst="rect">
            <a:avLst/>
          </a:prstGeom>
          <a:noFill/>
        </p:spPr>
        <p:txBody>
          <a:bodyPr wrap="square">
            <a:spAutoFit/>
          </a:bodyPr>
          <a:lstStyle/>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r>
              <a:rPr lang="ar-SY"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العمل على توليد نصّ يعبّر عن</a:t>
            </a:r>
            <a:r>
              <a:rPr lang="ar-SY" sz="1800" kern="100" dirty="0">
                <a:latin typeface="Dubai" panose="020B0503030403030204" pitchFamily="34" charset="-78"/>
                <a:ea typeface="Calibri" panose="020F0502020204030204" pitchFamily="34" charset="0"/>
                <a:cs typeface="Dubai" panose="020B0503030403030204" pitchFamily="34" charset="-78"/>
              </a:rPr>
              <a:t> اقتراح لمتطلّب جديد وفق أحد الطرق المستخدمة للتعبير عن المتطلّبات.</a:t>
            </a: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endParaRPr lang="ar-SY" sz="1800" kern="100" dirty="0">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r>
              <a:rPr lang="ar-SY" sz="1800" kern="100" dirty="0">
                <a:latin typeface="Dubai" panose="020B0503030403030204" pitchFamily="34" charset="-78"/>
                <a:ea typeface="Calibri" panose="020F0502020204030204" pitchFamily="34" charset="0"/>
                <a:cs typeface="Dubai" panose="020B0503030403030204" pitchFamily="34" charset="-78"/>
              </a:rPr>
              <a:t>إدخال عوامل أخرى أو إضافية لتقدير أهمية المتطلبات ومقارنة تجريبيات مختلفة.</a:t>
            </a: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endParaRPr lang="en-US" sz="1800" kern="100" dirty="0">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Symbol" panose="05050102010706020507" pitchFamily="18" charset="2"/>
              <a:buChar char=""/>
              <a:tabLst>
                <a:tab pos="5274310" algn="r"/>
              </a:tabLst>
            </a:pPr>
            <a:r>
              <a:rPr lang="ar-SY"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rPr>
              <a:t>الاستعانة بأكثر من واسِم للقيام بعملية وسم لمجموعة معطيات تربط المراجعات بالمتطلبات.</a:t>
            </a:r>
            <a:endParaRPr lang="en-US"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342900" marR="0" lvl="0" indent="-342900" algn="just" rtl="1">
              <a:lnSpc>
                <a:spcPct val="107000"/>
              </a:lnSpc>
              <a:spcBef>
                <a:spcPts val="0"/>
              </a:spcBef>
              <a:spcAft>
                <a:spcPts val="800"/>
              </a:spcAft>
              <a:buFont typeface="Courier New" panose="02070309020205020404" pitchFamily="49" charset="0"/>
              <a:buChar char="o"/>
            </a:pPr>
            <a:endParaRPr lang="ar-SY" sz="1800" kern="10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p:txBody>
      </p:sp>
      <p:sp>
        <p:nvSpPr>
          <p:cNvPr id="4" name="TextBox 3">
            <a:extLst>
              <a:ext uri="{FF2B5EF4-FFF2-40B4-BE49-F238E27FC236}">
                <a16:creationId xmlns:a16="http://schemas.microsoft.com/office/drawing/2014/main" id="{E2536808-86EA-A132-96EC-7641ADD61C86}"/>
              </a:ext>
            </a:extLst>
          </p:cNvPr>
          <p:cNvSpPr txBox="1"/>
          <p:nvPr/>
        </p:nvSpPr>
        <p:spPr>
          <a:xfrm>
            <a:off x="8425999" y="4848605"/>
            <a:ext cx="718001" cy="307777"/>
          </a:xfrm>
          <a:prstGeom prst="rect">
            <a:avLst/>
          </a:prstGeom>
          <a:noFill/>
        </p:spPr>
        <p:txBody>
          <a:bodyPr wrap="square" rtlCol="0">
            <a:spAutoFit/>
          </a:bodyPr>
          <a:lstStyle/>
          <a:p>
            <a:r>
              <a:rPr lang="en-US" b="1" dirty="0"/>
              <a:t>41/41</a:t>
            </a:r>
          </a:p>
        </p:txBody>
      </p:sp>
    </p:spTree>
    <p:extLst>
      <p:ext uri="{BB962C8B-B14F-4D97-AF65-F5344CB8AC3E}">
        <p14:creationId xmlns:p14="http://schemas.microsoft.com/office/powerpoint/2010/main" val="30978556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7" name="Google Shape;197;p32">
            <a:extLst>
              <a:ext uri="{FF2B5EF4-FFF2-40B4-BE49-F238E27FC236}">
                <a16:creationId xmlns:a16="http://schemas.microsoft.com/office/drawing/2014/main" id="{53942CCC-7A0B-F229-DCAB-7E13C2F56F52}"/>
              </a:ext>
            </a:extLst>
          </p:cNvPr>
          <p:cNvSpPr txBox="1">
            <a:spLocks noGrp="1"/>
          </p:cNvSpPr>
          <p:nvPr>
            <p:ph type="title"/>
          </p:nvPr>
        </p:nvSpPr>
        <p:spPr>
          <a:xfrm>
            <a:off x="717900" y="383175"/>
            <a:ext cx="7708200" cy="572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ar-SY" sz="3500" dirty="0">
                <a:solidFill>
                  <a:schemeClr val="accent1"/>
                </a:solidFill>
                <a:latin typeface="Dubai" panose="020B0503030403030204" pitchFamily="34" charset="-78"/>
                <a:cs typeface="Dubai" panose="020B0503030403030204" pitchFamily="34" charset="-78"/>
              </a:rPr>
              <a:t>مثال</a:t>
            </a:r>
            <a:endParaRPr sz="3500" dirty="0">
              <a:solidFill>
                <a:schemeClr val="accent1"/>
              </a:solidFill>
              <a:latin typeface="Dubai" panose="020B0503030403030204" pitchFamily="34" charset="-78"/>
              <a:cs typeface="Dubai" panose="020B0503030403030204" pitchFamily="34" charset="-78"/>
            </a:endParaRPr>
          </a:p>
        </p:txBody>
      </p:sp>
      <p:sp>
        <p:nvSpPr>
          <p:cNvPr id="6" name="Text Placeholder 4">
            <a:extLst>
              <a:ext uri="{FF2B5EF4-FFF2-40B4-BE49-F238E27FC236}">
                <a16:creationId xmlns:a16="http://schemas.microsoft.com/office/drawing/2014/main" id="{4B5DD58B-524B-AD47-0642-68E3F8EB8E10}"/>
              </a:ext>
            </a:extLst>
          </p:cNvPr>
          <p:cNvSpPr>
            <a:spLocks noGrp="1"/>
          </p:cNvSpPr>
          <p:nvPr>
            <p:ph type="subTitle" idx="1"/>
          </p:nvPr>
        </p:nvSpPr>
        <p:spPr>
          <a:xfrm>
            <a:off x="1585452" y="1533949"/>
            <a:ext cx="7092063" cy="1526341"/>
          </a:xfrm>
        </p:spPr>
        <p:txBody>
          <a:bodyPr/>
          <a:lstStyle/>
          <a:p>
            <a:pPr marL="114300" indent="0" algn="r" rtl="1"/>
            <a:r>
              <a:rPr lang="ar-SY" sz="2000" b="1" i="0" dirty="0">
                <a:solidFill>
                  <a:srgbClr val="000000"/>
                </a:solidFill>
                <a:effectLst/>
                <a:latin typeface="Dubai" panose="020B0503030403030204" pitchFamily="34" charset="-78"/>
                <a:ea typeface="Calibri" panose="020F0502020204030204" pitchFamily="34" charset="0"/>
                <a:cs typeface="Dubai" panose="020B0503030403030204" pitchFamily="34" charset="-78"/>
              </a:rPr>
              <a:t>عملية شراء الكتروني</a:t>
            </a:r>
          </a:p>
          <a:p>
            <a:pPr algn="r" rtl="1">
              <a:buFont typeface="Arial" panose="020B0604020202020204" pitchFamily="34" charset="0"/>
              <a:buChar char="•"/>
            </a:pPr>
            <a:r>
              <a:rPr lang="ar-SY"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rPr>
              <a:t>يبدأ المستخدم بتسجيل الدخول ثم يقوم باختيار العناصر التي يريد شرائها.</a:t>
            </a:r>
          </a:p>
          <a:p>
            <a:pPr lvl="1" rtl="1">
              <a:buFont typeface="Arial" panose="020B0604020202020204" pitchFamily="34" charset="0"/>
              <a:buChar char="•"/>
            </a:pPr>
            <a:r>
              <a:rPr lang="ar-SY" sz="1600" dirty="0">
                <a:solidFill>
                  <a:srgbClr val="000000"/>
                </a:solidFill>
                <a:latin typeface="Dubai" panose="020B0503030403030204" pitchFamily="34" charset="-78"/>
                <a:ea typeface="Calibri" panose="020F0502020204030204" pitchFamily="34" charset="0"/>
                <a:cs typeface="Dubai" panose="020B0503030403030204" pitchFamily="34" charset="-78"/>
              </a:rPr>
              <a:t>في حال قرر إلغاء العملية يتم إلغاء الطلب.</a:t>
            </a:r>
          </a:p>
          <a:p>
            <a:pPr lvl="1" rtl="1">
              <a:buFont typeface="Arial" panose="020B0604020202020204" pitchFamily="34" charset="0"/>
              <a:buChar char="•"/>
            </a:pPr>
            <a:r>
              <a:rPr lang="ar-SY" sz="1600" dirty="0">
                <a:solidFill>
                  <a:srgbClr val="000000"/>
                </a:solidFill>
                <a:latin typeface="Dubai" panose="020B0503030403030204" pitchFamily="34" charset="-78"/>
                <a:ea typeface="Calibri" panose="020F0502020204030204" pitchFamily="34" charset="0"/>
                <a:cs typeface="Dubai" panose="020B0503030403030204" pitchFamily="34" charset="-78"/>
              </a:rPr>
              <a:t>في حال قرر استكمال العملية، يقوم بتحديد طريقة الدفع ويتم تسجيل الطلب.</a:t>
            </a:r>
          </a:p>
          <a:p>
            <a:pPr marL="596900" lvl="1" indent="0" rtl="1"/>
            <a:endParaRPr lang="ar-SY" sz="22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algn="r" rtl="1">
              <a:buFont typeface="Arial" panose="020B0604020202020204" pitchFamily="34" charset="0"/>
              <a:buChar char="•"/>
            </a:pPr>
            <a:endParaRPr lang="ar-SY"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114300" indent="0" algn="r" rtl="1"/>
            <a:endParaRPr lang="en-US"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algn="r" rtl="1">
              <a:buFont typeface="Arial" panose="020B0604020202020204" pitchFamily="34" charset="0"/>
              <a:buChar char="•"/>
            </a:pPr>
            <a:endParaRPr lang="en-US" sz="1600" dirty="0">
              <a:solidFill>
                <a:srgbClr val="000000"/>
              </a:solidFill>
              <a:latin typeface="Dubai" panose="020B0503030403030204" pitchFamily="34" charset="-78"/>
              <a:ea typeface="Calibri" panose="020F0502020204030204" pitchFamily="34" charset="0"/>
              <a:cs typeface="Dubai" panose="020B0503030403030204" pitchFamily="34" charset="-78"/>
            </a:endParaRPr>
          </a:p>
          <a:p>
            <a:pPr algn="r" rtl="1">
              <a:buFont typeface="Arial" panose="020B0604020202020204" pitchFamily="34" charset="0"/>
              <a:buChar char="•"/>
            </a:pPr>
            <a:endParaRPr lang="en-US" sz="1600" b="0" i="0" dirty="0">
              <a:solidFill>
                <a:srgbClr val="000000"/>
              </a:solidFill>
              <a:effectLst/>
              <a:latin typeface="Dubai" panose="020B0503030403030204" pitchFamily="34" charset="-78"/>
              <a:ea typeface="Calibri" panose="020F0502020204030204" pitchFamily="34" charset="0"/>
              <a:cs typeface="Dubai" panose="020B0503030403030204" pitchFamily="34" charset="-78"/>
            </a:endParaRPr>
          </a:p>
          <a:p>
            <a:pPr marL="114300" indent="0" algn="r" rtl="1"/>
            <a:endParaRPr lang="en-US" sz="1600" dirty="0">
              <a:solidFill>
                <a:schemeClr val="tx1"/>
              </a:solidFill>
              <a:latin typeface="Dubai" panose="020B0503030403030204" pitchFamily="34" charset="-78"/>
              <a:cs typeface="Dubai" panose="020B0503030403030204" pitchFamily="34" charset="-78"/>
            </a:endParaRPr>
          </a:p>
          <a:p>
            <a:pPr marL="114300" indent="0" algn="r" rtl="1"/>
            <a:endParaRPr lang="ar-SY" sz="1600" dirty="0">
              <a:solidFill>
                <a:schemeClr val="tx1"/>
              </a:solidFill>
              <a:latin typeface="Dubai" panose="020B0503030403030204" pitchFamily="34" charset="-78"/>
              <a:cs typeface="Dubai" panose="020B0503030403030204" pitchFamily="34" charset="-78"/>
            </a:endParaRPr>
          </a:p>
          <a:p>
            <a:pPr algn="r" rtl="1">
              <a:buFont typeface="Arial" panose="020B0604020202020204" pitchFamily="34" charset="0"/>
              <a:buChar char="•"/>
            </a:pPr>
            <a:endParaRPr lang="en-US" sz="1600" dirty="0">
              <a:solidFill>
                <a:schemeClr val="tx1"/>
              </a:solidFill>
              <a:latin typeface="Dubai" panose="020B0503030403030204" pitchFamily="34" charset="-78"/>
              <a:cs typeface="Dubai" panose="020B0503030403030204" pitchFamily="34" charset="-78"/>
            </a:endParaRPr>
          </a:p>
        </p:txBody>
      </p:sp>
      <p:sp>
        <p:nvSpPr>
          <p:cNvPr id="3" name="TextBox 2">
            <a:extLst>
              <a:ext uri="{FF2B5EF4-FFF2-40B4-BE49-F238E27FC236}">
                <a16:creationId xmlns:a16="http://schemas.microsoft.com/office/drawing/2014/main" id="{69399E53-B24E-7BA7-9F3B-27C744D4437F}"/>
              </a:ext>
            </a:extLst>
          </p:cNvPr>
          <p:cNvSpPr txBox="1"/>
          <p:nvPr/>
        </p:nvSpPr>
        <p:spPr>
          <a:xfrm>
            <a:off x="8557260" y="4826028"/>
            <a:ext cx="586740" cy="307777"/>
          </a:xfrm>
          <a:prstGeom prst="rect">
            <a:avLst/>
          </a:prstGeom>
          <a:noFill/>
        </p:spPr>
        <p:txBody>
          <a:bodyPr wrap="square" rtlCol="0">
            <a:spAutoFit/>
          </a:bodyPr>
          <a:lstStyle/>
          <a:p>
            <a:r>
              <a:rPr lang="en-US" b="1" dirty="0"/>
              <a:t>3/41</a:t>
            </a:r>
          </a:p>
        </p:txBody>
      </p:sp>
    </p:spTree>
    <p:extLst>
      <p:ext uri="{BB962C8B-B14F-4D97-AF65-F5344CB8AC3E}">
        <p14:creationId xmlns:p14="http://schemas.microsoft.com/office/powerpoint/2010/main" val="348816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890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تمهيد</a:t>
            </a:r>
            <a:br>
              <a:rPr lang="ar-SY" sz="20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نماذج اللّغات الكبيرة </a:t>
            </a:r>
            <a:r>
              <a:rPr lang="en-US" sz="2000" b="0" dirty="0">
                <a:latin typeface="Dubai" panose="020B0503030403030204" pitchFamily="34" charset="-78"/>
                <a:cs typeface="Dubai" panose="020B0503030403030204" pitchFamily="34" charset="-78"/>
              </a:rPr>
              <a:t>(LLMs)</a:t>
            </a:r>
            <a:endParaRPr lang="ar-SY" sz="25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3" name="Picture 2" descr="ChatGPT - Wikipedia">
            <a:extLst>
              <a:ext uri="{FF2B5EF4-FFF2-40B4-BE49-F238E27FC236}">
                <a16:creationId xmlns:a16="http://schemas.microsoft.com/office/drawing/2014/main" id="{F3885FDF-33D5-C029-2164-4D7875B76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679" y="2492533"/>
            <a:ext cx="1250053" cy="1250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Ollama is now available as an official Docker image · Ollama Blog">
            <a:extLst>
              <a:ext uri="{FF2B5EF4-FFF2-40B4-BE49-F238E27FC236}">
                <a16:creationId xmlns:a16="http://schemas.microsoft.com/office/drawing/2014/main" id="{B537FCFA-563C-BE43-D60A-C91C50BC37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18" t="24785" r="31414"/>
          <a:stretch/>
        </p:blipFill>
        <p:spPr bwMode="auto">
          <a:xfrm>
            <a:off x="6042414" y="2436342"/>
            <a:ext cx="1099868" cy="11708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oogle Gemini: Unveiling the Powerhouse AI Model">
            <a:extLst>
              <a:ext uri="{FF2B5EF4-FFF2-40B4-BE49-F238E27FC236}">
                <a16:creationId xmlns:a16="http://schemas.microsoft.com/office/drawing/2014/main" id="{82E65D32-5E0C-2A14-863C-852A6BD6B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545" y="2300934"/>
            <a:ext cx="1924909" cy="14416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0EF864-4197-6205-BC5D-BD09BBAE0416}"/>
              </a:ext>
            </a:extLst>
          </p:cNvPr>
          <p:cNvSpPr txBox="1"/>
          <p:nvPr/>
        </p:nvSpPr>
        <p:spPr>
          <a:xfrm>
            <a:off x="895530" y="1554927"/>
            <a:ext cx="7352739" cy="338554"/>
          </a:xfrm>
          <a:prstGeom prst="rect">
            <a:avLst/>
          </a:prstGeom>
          <a:noFill/>
        </p:spPr>
        <p:txBody>
          <a:bodyPr wrap="square" rtlCol="0">
            <a:spAutoFit/>
          </a:bodyPr>
          <a:lstStyle/>
          <a:p>
            <a:pPr algn="ctr" rtl="1"/>
            <a:r>
              <a:rPr lang="ar-SY" sz="1600" dirty="0">
                <a:latin typeface="Dubai" panose="020B0503030403030204" pitchFamily="34" charset="-78"/>
                <a:cs typeface="Dubai" panose="020B0503030403030204" pitchFamily="34" charset="-78"/>
              </a:rPr>
              <a:t>هي شبكات عصبونية كبيرة، تستخدم المحولات </a:t>
            </a:r>
            <a:r>
              <a:rPr lang="en-US" sz="1600" dirty="0">
                <a:latin typeface="Dubai" panose="020B0503030403030204" pitchFamily="34" charset="-78"/>
                <a:cs typeface="Dubai" panose="020B0503030403030204" pitchFamily="34" charset="-78"/>
              </a:rPr>
              <a:t>(Transformers)</a:t>
            </a:r>
            <a:r>
              <a:rPr lang="ar-SY" sz="1600" dirty="0">
                <a:latin typeface="Dubai" panose="020B0503030403030204" pitchFamily="34" charset="-78"/>
                <a:cs typeface="Dubai" panose="020B0503030403030204" pitchFamily="34" charset="-78"/>
              </a:rPr>
              <a:t> لتوليد سلاسل من النصوص.</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417839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34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rtl="1"/>
            <a:r>
              <a:rPr lang="ar-SY" sz="3000" dirty="0">
                <a:latin typeface="Dubai" panose="020B0503030403030204" pitchFamily="34" charset="-78"/>
                <a:cs typeface="Dubai" panose="020B0503030403030204" pitchFamily="34" charset="-78"/>
              </a:rPr>
              <a:t>تمهيد</a:t>
            </a:r>
            <a:br>
              <a:rPr lang="ar-SY" sz="20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هندسة الأوامر </a:t>
            </a:r>
            <a:r>
              <a:rPr lang="en-US" sz="2000" b="0" dirty="0">
                <a:latin typeface="Dubai" panose="020B0503030403030204" pitchFamily="34" charset="-78"/>
                <a:cs typeface="Dubai" panose="020B0503030403030204" pitchFamily="34" charset="-78"/>
              </a:rPr>
              <a:t>(Prompt Engineering)</a:t>
            </a:r>
            <a:endParaRPr lang="ar-SY" sz="2500" b="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pic>
        <p:nvPicPr>
          <p:cNvPr id="1026" name="Picture 2" descr="How technology made your life easier – Wearable Senses">
            <a:extLst>
              <a:ext uri="{FF2B5EF4-FFF2-40B4-BE49-F238E27FC236}">
                <a16:creationId xmlns:a16="http://schemas.microsoft.com/office/drawing/2014/main" id="{4F3A40A7-57EA-73B4-1F25-97F2F19D0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323" y="1366915"/>
            <a:ext cx="1317015" cy="1492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On Computer Icon at Vectorified.com | Collection of Person On ...">
            <a:extLst>
              <a:ext uri="{FF2B5EF4-FFF2-40B4-BE49-F238E27FC236}">
                <a16:creationId xmlns:a16="http://schemas.microsoft.com/office/drawing/2014/main" id="{3EB93D5D-936B-3882-70E9-2C4A2BE7D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776" y="1366915"/>
            <a:ext cx="1583440" cy="1583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ll My House Fast Fort Myers Cobia Holdings">
            <a:extLst>
              <a:ext uri="{FF2B5EF4-FFF2-40B4-BE49-F238E27FC236}">
                <a16:creationId xmlns:a16="http://schemas.microsoft.com/office/drawing/2014/main" id="{ED71F9C1-1A2F-0CE5-3740-D1A302207A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0158" y="2608974"/>
            <a:ext cx="1492003" cy="149200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5AF728BF-06E4-3C7E-ACB6-243776285072}"/>
              </a:ext>
            </a:extLst>
          </p:cNvPr>
          <p:cNvSpPr/>
          <p:nvPr/>
        </p:nvSpPr>
        <p:spPr>
          <a:xfrm rot="1635189">
            <a:off x="2759350" y="2821340"/>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9C934F1-117F-2B40-06CB-E4513AD0873A}"/>
              </a:ext>
            </a:extLst>
          </p:cNvPr>
          <p:cNvSpPr/>
          <p:nvPr/>
        </p:nvSpPr>
        <p:spPr>
          <a:xfrm rot="20180904">
            <a:off x="5141020" y="2845941"/>
            <a:ext cx="990323"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CDEA134-0FEC-6D17-16FA-3D13644477A3}"/>
              </a:ext>
            </a:extLst>
          </p:cNvPr>
          <p:cNvSpPr/>
          <p:nvPr/>
        </p:nvSpPr>
        <p:spPr>
          <a:xfrm rot="10800000">
            <a:off x="2879328" y="2056665"/>
            <a:ext cx="3209884" cy="259080"/>
          </a:xfrm>
          <a:prstGeom prst="rightArrow">
            <a:avLst/>
          </a:prstGeom>
          <a:solidFill>
            <a:schemeClr val="accent5"/>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CB41B5-05F2-F19D-3153-E24480285B90}"/>
              </a:ext>
            </a:extLst>
          </p:cNvPr>
          <p:cNvSpPr txBox="1"/>
          <p:nvPr/>
        </p:nvSpPr>
        <p:spPr>
          <a:xfrm>
            <a:off x="5823392" y="2783465"/>
            <a:ext cx="1624875" cy="584775"/>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نموذج لغوي كبير</a:t>
            </a:r>
            <a:r>
              <a:rPr lang="en-US" sz="1600" b="1" dirty="0">
                <a:latin typeface="Dubai" panose="020B0503030403030204" pitchFamily="34" charset="-78"/>
                <a:cs typeface="Dubai" panose="020B0503030403030204" pitchFamily="34" charset="-78"/>
              </a:rPr>
              <a:t>(LLM) </a:t>
            </a:r>
          </a:p>
        </p:txBody>
      </p:sp>
      <p:sp>
        <p:nvSpPr>
          <p:cNvPr id="12" name="TextBox 11">
            <a:extLst>
              <a:ext uri="{FF2B5EF4-FFF2-40B4-BE49-F238E27FC236}">
                <a16:creationId xmlns:a16="http://schemas.microsoft.com/office/drawing/2014/main" id="{8A08B9F9-E105-65B4-BD3A-4968CD6C9280}"/>
              </a:ext>
            </a:extLst>
          </p:cNvPr>
          <p:cNvSpPr txBox="1"/>
          <p:nvPr/>
        </p:nvSpPr>
        <p:spPr>
          <a:xfrm>
            <a:off x="1387058" y="2846619"/>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مهندس أوامر</a:t>
            </a:r>
            <a:endParaRPr lang="en-US" sz="1600" b="1" dirty="0">
              <a:latin typeface="Dubai" panose="020B0503030403030204" pitchFamily="34" charset="-78"/>
              <a:cs typeface="Dubai" panose="020B0503030403030204" pitchFamily="34" charset="-78"/>
            </a:endParaRPr>
          </a:p>
        </p:txBody>
      </p:sp>
      <p:sp>
        <p:nvSpPr>
          <p:cNvPr id="14" name="TextBox 13">
            <a:extLst>
              <a:ext uri="{FF2B5EF4-FFF2-40B4-BE49-F238E27FC236}">
                <a16:creationId xmlns:a16="http://schemas.microsoft.com/office/drawing/2014/main" id="{86725B49-8E14-C412-41FB-4BC6E67F0E96}"/>
              </a:ext>
            </a:extLst>
          </p:cNvPr>
          <p:cNvSpPr txBox="1"/>
          <p:nvPr/>
        </p:nvSpPr>
        <p:spPr>
          <a:xfrm>
            <a:off x="3671832" y="3931700"/>
            <a:ext cx="1624875" cy="338554"/>
          </a:xfrm>
          <a:prstGeom prst="rect">
            <a:avLst/>
          </a:prstGeom>
          <a:noFill/>
        </p:spPr>
        <p:txBody>
          <a:bodyPr wrap="square" rtlCol="0">
            <a:spAutoFit/>
          </a:bodyPr>
          <a:lstStyle/>
          <a:p>
            <a:pPr algn="ctr" rtl="1"/>
            <a:r>
              <a:rPr lang="ar-SY" sz="1600" b="1" dirty="0">
                <a:latin typeface="Dubai" panose="020B0503030403030204" pitchFamily="34" charset="-78"/>
                <a:cs typeface="Dubai" panose="020B0503030403030204" pitchFamily="34" charset="-78"/>
              </a:rPr>
              <a:t>أمر </a:t>
            </a:r>
            <a:r>
              <a:rPr lang="en-US" sz="1600" b="1" dirty="0">
                <a:latin typeface="Dubai" panose="020B0503030403030204" pitchFamily="34" charset="-78"/>
                <a:cs typeface="Dubai" panose="020B0503030403030204" pitchFamily="34" charset="-78"/>
              </a:rPr>
              <a:t>(Prompt)</a:t>
            </a:r>
          </a:p>
        </p:txBody>
      </p:sp>
      <p:sp>
        <p:nvSpPr>
          <p:cNvPr id="19" name="TextBox 18">
            <a:extLst>
              <a:ext uri="{FF2B5EF4-FFF2-40B4-BE49-F238E27FC236}">
                <a16:creationId xmlns:a16="http://schemas.microsoft.com/office/drawing/2014/main" id="{BEFCBAF5-0EDD-7663-ABF9-77401B6696C9}"/>
              </a:ext>
            </a:extLst>
          </p:cNvPr>
          <p:cNvSpPr txBox="1"/>
          <p:nvPr/>
        </p:nvSpPr>
        <p:spPr>
          <a:xfrm>
            <a:off x="-699950" y="3467462"/>
            <a:ext cx="3278415" cy="1384995"/>
          </a:xfrm>
          <a:prstGeom prst="rect">
            <a:avLst/>
          </a:prstGeom>
          <a:noFill/>
        </p:spPr>
        <p:txBody>
          <a:bodyPr wrap="square" rtlCol="0">
            <a:spAutoFit/>
          </a:bodyPr>
          <a:lstStyle/>
          <a:p>
            <a:pPr algn="r" rtl="1"/>
            <a:r>
              <a:rPr lang="ar-SY" sz="2000" b="1" dirty="0">
                <a:latin typeface="Dubai" panose="020B0503030403030204" pitchFamily="34" charset="-78"/>
                <a:cs typeface="Dubai" panose="020B0503030403030204" pitchFamily="34" charset="-78"/>
              </a:rPr>
              <a:t>يحتوي الأمر على:</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المهمة المطلوبة</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سياق المهمة المطلوبة</a:t>
            </a: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تنسيق الخرج المطلوب</a:t>
            </a:r>
            <a:endParaRPr lang="en-US" sz="16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ar-SY" sz="1600" dirty="0">
                <a:latin typeface="Dubai" panose="020B0503030403030204" pitchFamily="34" charset="-78"/>
                <a:cs typeface="Dubai" panose="020B0503030403030204" pitchFamily="34" charset="-78"/>
              </a:rPr>
              <a:t>أمثلة</a:t>
            </a:r>
            <a:endParaRPr lang="en-US" sz="1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78737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5" name="TextBox 4">
            <a:extLst>
              <a:ext uri="{FF2B5EF4-FFF2-40B4-BE49-F238E27FC236}">
                <a16:creationId xmlns:a16="http://schemas.microsoft.com/office/drawing/2014/main" id="{6967B2CA-6546-2F54-28D6-A552A0DF5262}"/>
              </a:ext>
            </a:extLst>
          </p:cNvPr>
          <p:cNvSpPr txBox="1"/>
          <p:nvPr/>
        </p:nvSpPr>
        <p:spPr>
          <a:xfrm>
            <a:off x="885936" y="1829853"/>
            <a:ext cx="7371927" cy="619272"/>
          </a:xfrm>
          <a:prstGeom prst="rect">
            <a:avLst/>
          </a:prstGeom>
          <a:noFill/>
        </p:spPr>
        <p:txBody>
          <a:bodyPr wrap="square">
            <a:spAutoFit/>
          </a:bodyPr>
          <a:lstStyle/>
          <a:p>
            <a:pPr marL="342900" marR="0" lvl="0" indent="-342900" algn="just" rtl="1">
              <a:lnSpc>
                <a:spcPct val="107000"/>
              </a:lnSpc>
              <a:spcBef>
                <a:spcPts val="0"/>
              </a:spcBef>
              <a:spcAft>
                <a:spcPts val="800"/>
              </a:spcAft>
              <a:buFont typeface="Symbol" panose="05050102010706020507" pitchFamily="18" charset="2"/>
              <a:buChar char=""/>
            </a:pPr>
            <a:r>
              <a:rPr lang="ar-SY" sz="1600" kern="100" dirty="0">
                <a:effectLst/>
                <a:latin typeface="Dubai" panose="020B0503030403030204" pitchFamily="34" charset="-78"/>
                <a:ea typeface="Calibri" panose="020F0502020204030204" pitchFamily="34" charset="0"/>
                <a:cs typeface="Dubai" panose="020B0503030403030204" pitchFamily="34" charset="-78"/>
              </a:rPr>
              <a:t>تم التركيز على الأبحاث الحديثة التي تستخدم </a:t>
            </a:r>
            <a:r>
              <a:rPr lang="en-US" sz="1600" kern="100" dirty="0">
                <a:effectLst/>
                <a:latin typeface="Dubai" panose="020B0503030403030204" pitchFamily="34" charset="-78"/>
                <a:ea typeface="Calibri" panose="020F0502020204030204" pitchFamily="34" charset="0"/>
                <a:cs typeface="Dubai" panose="020B0503030403030204" pitchFamily="34" charset="-78"/>
              </a:rPr>
              <a:t>(LLMs)</a:t>
            </a:r>
            <a:r>
              <a:rPr lang="ar-SY" sz="1600" kern="100" dirty="0">
                <a:effectLst/>
                <a:latin typeface="Dubai" panose="020B0503030403030204" pitchFamily="34" charset="-78"/>
                <a:ea typeface="Calibri" panose="020F0502020204030204" pitchFamily="34" charset="0"/>
                <a:cs typeface="Dubai" panose="020B0503030403030204" pitchFamily="34" charset="-78"/>
              </a:rPr>
              <a:t>، بدون التركيز على المنهجيات التي تعتمد على المعالجات التقليدية للنصوص </a:t>
            </a:r>
            <a:r>
              <a:rPr lang="en-US" sz="1600" kern="100" dirty="0">
                <a:effectLst/>
                <a:latin typeface="Dubai" panose="020B0503030403030204" pitchFamily="34" charset="-78"/>
                <a:ea typeface="Calibri" panose="020F0502020204030204" pitchFamily="34" charset="0"/>
                <a:cs typeface="Dubai" panose="020B0503030403030204" pitchFamily="34" charset="-78"/>
              </a:rPr>
              <a:t>(NLP)</a:t>
            </a:r>
            <a:r>
              <a:rPr lang="ar-SY" sz="1600" kern="100" dirty="0">
                <a:effectLst/>
                <a:latin typeface="Dubai" panose="020B0503030403030204" pitchFamily="34" charset="-78"/>
                <a:ea typeface="Calibri" panose="020F0502020204030204" pitchFamily="34" charset="0"/>
                <a:cs typeface="Dubai" panose="020B0503030403030204" pitchFamily="34" charset="-78"/>
              </a:rPr>
              <a:t>.</a:t>
            </a:r>
            <a:endParaRPr lang="en-US" sz="1600" dirty="0"/>
          </a:p>
        </p:txBody>
      </p:sp>
      <p:sp>
        <p:nvSpPr>
          <p:cNvPr id="6" name="Google Shape;197;p32">
            <a:extLst>
              <a:ext uri="{FF2B5EF4-FFF2-40B4-BE49-F238E27FC236}">
                <a16:creationId xmlns:a16="http://schemas.microsoft.com/office/drawing/2014/main" id="{0CAEC0CC-D7D5-10D2-63F6-C6968FBED233}"/>
              </a:ext>
            </a:extLst>
          </p:cNvPr>
          <p:cNvSpPr txBox="1">
            <a:spLocks/>
          </p:cNvSpPr>
          <p:nvPr/>
        </p:nvSpPr>
        <p:spPr>
          <a:xfrm>
            <a:off x="717800" y="383175"/>
            <a:ext cx="7708200" cy="1004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ar-SY" sz="3000" dirty="0">
                <a:latin typeface="Dubai" panose="020B0503030403030204" pitchFamily="34" charset="-78"/>
                <a:cs typeface="Dubai" panose="020B0503030403030204" pitchFamily="34" charset="-78"/>
              </a:rPr>
              <a:t>الدراسة المرجعيّة</a:t>
            </a:r>
            <a:br>
              <a:rPr lang="ar-SY" sz="2000" dirty="0">
                <a:latin typeface="Dubai" panose="020B0503030403030204" pitchFamily="34" charset="-78"/>
                <a:cs typeface="Dubai" panose="020B0503030403030204" pitchFamily="34" charset="-78"/>
              </a:rPr>
            </a:br>
            <a:br>
              <a:rPr lang="ar-SY" sz="500" dirty="0">
                <a:latin typeface="Dubai" panose="020B0503030403030204" pitchFamily="34" charset="-78"/>
                <a:cs typeface="Dubai" panose="020B0503030403030204" pitchFamily="34" charset="-78"/>
              </a:rPr>
            </a:br>
            <a:r>
              <a:rPr lang="ar-SY" sz="2000" b="0" dirty="0">
                <a:latin typeface="Dubai" panose="020B0503030403030204" pitchFamily="34" charset="-78"/>
                <a:cs typeface="Dubai" panose="020B0503030403030204" pitchFamily="34" charset="-78"/>
              </a:rPr>
              <a:t>المنهجيّة</a:t>
            </a:r>
            <a:endParaRPr lang="ar-SY" sz="2000" dirty="0">
              <a:latin typeface="Dubai" panose="020B0503030403030204" pitchFamily="34" charset="-78"/>
              <a:cs typeface="Dubai" panose="020B0503030403030204" pitchFamily="34" charset="-78"/>
            </a:endParaRPr>
          </a:p>
        </p:txBody>
      </p:sp>
      <p:sp>
        <p:nvSpPr>
          <p:cNvPr id="2" name="TextBox 1">
            <a:extLst>
              <a:ext uri="{FF2B5EF4-FFF2-40B4-BE49-F238E27FC236}">
                <a16:creationId xmlns:a16="http://schemas.microsoft.com/office/drawing/2014/main" id="{6DEB6972-123B-9336-57A7-EF7FACCAD402}"/>
              </a:ext>
            </a:extLst>
          </p:cNvPr>
          <p:cNvSpPr txBox="1"/>
          <p:nvPr/>
        </p:nvSpPr>
        <p:spPr>
          <a:xfrm>
            <a:off x="8557260" y="4826028"/>
            <a:ext cx="586740" cy="307777"/>
          </a:xfrm>
          <a:prstGeom prst="rect">
            <a:avLst/>
          </a:prstGeom>
          <a:noFill/>
        </p:spPr>
        <p:txBody>
          <a:bodyPr wrap="square" rtlCol="0">
            <a:spAutoFit/>
          </a:bodyPr>
          <a:lstStyle/>
          <a:p>
            <a:r>
              <a:rPr lang="en-US" b="1" dirty="0"/>
              <a:t>5/41</a:t>
            </a:r>
          </a:p>
        </p:txBody>
      </p:sp>
      <p:sp>
        <p:nvSpPr>
          <p:cNvPr id="4" name="Rectangle 3">
            <a:extLst>
              <a:ext uri="{FF2B5EF4-FFF2-40B4-BE49-F238E27FC236}">
                <a16:creationId xmlns:a16="http://schemas.microsoft.com/office/drawing/2014/main" id="{CD47A4B5-5FCB-1009-B06D-806C47E4BB54}"/>
              </a:ext>
            </a:extLst>
          </p:cNvPr>
          <p:cNvSpPr/>
          <p:nvPr/>
        </p:nvSpPr>
        <p:spPr>
          <a:xfrm>
            <a:off x="1289957" y="3496279"/>
            <a:ext cx="2603905"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تمثيل وسيط ثم بناء المخطط بالاستفادة منه</a:t>
            </a:r>
          </a:p>
        </p:txBody>
      </p:sp>
      <p:sp>
        <p:nvSpPr>
          <p:cNvPr id="7" name="Rectangle 6">
            <a:extLst>
              <a:ext uri="{FF2B5EF4-FFF2-40B4-BE49-F238E27FC236}">
                <a16:creationId xmlns:a16="http://schemas.microsoft.com/office/drawing/2014/main" id="{A653724D-13C8-DB00-361A-449A33E9FF49}"/>
              </a:ext>
            </a:extLst>
          </p:cNvPr>
          <p:cNvSpPr/>
          <p:nvPr/>
        </p:nvSpPr>
        <p:spPr>
          <a:xfrm>
            <a:off x="5167993" y="3496279"/>
            <a:ext cx="2506436" cy="8961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توليد مباشر باستخدام أمر وحيد</a:t>
            </a:r>
          </a:p>
        </p:txBody>
      </p:sp>
      <p:sp>
        <p:nvSpPr>
          <p:cNvPr id="8" name="Rectangle 7">
            <a:extLst>
              <a:ext uri="{FF2B5EF4-FFF2-40B4-BE49-F238E27FC236}">
                <a16:creationId xmlns:a16="http://schemas.microsoft.com/office/drawing/2014/main" id="{378A9FDB-29EA-BFB7-9D39-F933AD7DC175}"/>
              </a:ext>
            </a:extLst>
          </p:cNvPr>
          <p:cNvSpPr/>
          <p:nvPr/>
        </p:nvSpPr>
        <p:spPr>
          <a:xfrm>
            <a:off x="3714850" y="2571750"/>
            <a:ext cx="1535289" cy="6300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ar-SY" sz="1400" dirty="0">
                <a:solidFill>
                  <a:schemeClr val="tx1"/>
                </a:solidFill>
                <a:latin typeface="Dubai" panose="020B0503030403030204" pitchFamily="34" charset="-78"/>
                <a:cs typeface="Dubai" panose="020B0503030403030204" pitchFamily="34" charset="-78"/>
              </a:rPr>
              <a:t>منهجيات التوليد</a:t>
            </a:r>
          </a:p>
        </p:txBody>
      </p:sp>
      <p:cxnSp>
        <p:nvCxnSpPr>
          <p:cNvPr id="10" name="Connector: Elbow 9">
            <a:extLst>
              <a:ext uri="{FF2B5EF4-FFF2-40B4-BE49-F238E27FC236}">
                <a16:creationId xmlns:a16="http://schemas.microsoft.com/office/drawing/2014/main" id="{AE53098C-9DD0-61DA-A860-40BCB6192AF4}"/>
              </a:ext>
            </a:extLst>
          </p:cNvPr>
          <p:cNvCxnSpPr>
            <a:cxnSpLocks/>
            <a:stCxn id="8" idx="2"/>
            <a:endCxn id="4" idx="0"/>
          </p:cNvCxnSpPr>
          <p:nvPr/>
        </p:nvCxnSpPr>
        <p:spPr>
          <a:xfrm rot="5400000">
            <a:off x="3389969" y="2403753"/>
            <a:ext cx="294468" cy="18905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43208EB-B97C-96BA-7992-D5A75F19662B}"/>
              </a:ext>
            </a:extLst>
          </p:cNvPr>
          <p:cNvCxnSpPr>
            <a:cxnSpLocks/>
            <a:stCxn id="8" idx="2"/>
            <a:endCxn id="7" idx="0"/>
          </p:cNvCxnSpPr>
          <p:nvPr/>
        </p:nvCxnSpPr>
        <p:spPr>
          <a:xfrm rot="16200000" flipH="1">
            <a:off x="5304619" y="2379687"/>
            <a:ext cx="294468" cy="19387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256249"/>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3257</TotalTime>
  <Words>1582</Words>
  <Application>Microsoft Office PowerPoint</Application>
  <PresentationFormat>On-screen Show (16:9)</PresentationFormat>
  <Paragraphs>356</Paragraphs>
  <Slides>61</Slides>
  <Notes>61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Barlow</vt:lpstr>
      <vt:lpstr>Courier New</vt:lpstr>
      <vt:lpstr>Dubai</vt:lpstr>
      <vt:lpstr>Fira Sans Extra Condensed Medium</vt:lpstr>
      <vt:lpstr>Montserrat</vt:lpstr>
      <vt:lpstr>Symbol</vt:lpstr>
      <vt:lpstr>Management Consulting Toolkit by Slidesgo</vt:lpstr>
      <vt:lpstr>PowerPoint Presentation</vt:lpstr>
      <vt:lpstr>محتويات العرض</vt:lpstr>
      <vt:lpstr>مقدمة</vt:lpstr>
      <vt:lpstr>معيار BPMN</vt:lpstr>
      <vt:lpstr>هدف المشروع</vt:lpstr>
      <vt:lpstr>الدراسة المرجعيّة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الحلّ المقترح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النظام البرمجي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الخاتمة والآفاق المستقبليّة  </vt:lpstr>
      <vt:lpstr>الخاتمة والآفاق المستقبليّة الخاتمة</vt:lpstr>
      <vt:lpstr>الخاتمة والآفاق المستقبليّة الآفاق المستقبليّة</vt:lpstr>
      <vt:lpstr>مثال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Big Daddy</cp:lastModifiedBy>
  <cp:revision>836</cp:revision>
  <dcterms:modified xsi:type="dcterms:W3CDTF">2024-08-31T21:22:58Z</dcterms:modified>
</cp:coreProperties>
</file>